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4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8" r:id="rId12"/>
    <p:sldId id="259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003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EBE67-139D-4E30-AC3E-E94C7F4EE92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58971-8E11-434C-899E-BA2C5469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82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7235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236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AC876-D309-412A-828A-E833BEF30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18170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CBD01-8B2F-466F-9BF3-29479D665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39446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B6CA6-688B-4680-8B4D-C3F86B0A6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65496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E3CD2-5171-4896-84B7-8BCF40F12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917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B2607-3D04-4B18-B9B9-0744BBF97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65382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D5349-2082-4EAE-B6FE-E7599EC0DF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30178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DB9D7-D9CE-4A80-8556-9D522CACC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27710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ED613-B9E2-4336-BB9C-A166B9C6F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6332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95396-07B9-404F-A61D-6B709AD2C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16326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8BD47-D5C6-46DC-A27B-7E7832BC0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59001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441C6-2657-431B-8C55-2237D6AE2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9381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515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147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149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0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1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2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3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4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5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6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7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8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9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0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1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2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3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4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5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6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7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8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9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70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71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72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73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59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175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76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77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78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79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80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81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82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83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84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85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86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87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88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89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6191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92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6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194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95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96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97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98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99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00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01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02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6203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04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05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06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07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08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09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10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621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21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1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1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AF644A1-362D-4CD7-9210-FD8CF6720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215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1" grpId="0"/>
      <p:bldP spid="6215" grpId="0" build="p" bldLvl="3">
        <p:tmplLst>
          <p:tmpl lvl="1">
            <p:tnLst>
              <p:par>
                <p:cTn presetID="2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2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2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2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2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2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2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2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2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2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2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5613" y="1371600"/>
            <a:ext cx="8226425" cy="2590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The Fruit of the Spirit</a:t>
            </a:r>
            <a:br>
              <a:rPr lang="en-US" b="1" dirty="0"/>
            </a:br>
            <a:r>
              <a:rPr lang="en-US" sz="3600" dirty="0"/>
              <a:t>Galatians 5:22-24</a:t>
            </a:r>
            <a:endParaRPr lang="en-US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81800" y="5486400"/>
            <a:ext cx="18288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/>
              <a:t>Lake Gibson</a:t>
            </a:r>
          </a:p>
          <a:p>
            <a:pPr eaLnBrk="1" hangingPunct="1">
              <a:defRPr/>
            </a:pPr>
            <a:r>
              <a:rPr lang="en-US" sz="2000" dirty="0"/>
              <a:t>May 19, 2019</a:t>
            </a:r>
          </a:p>
        </p:txBody>
      </p:sp>
    </p:spTree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FACDE-5E3C-4A5C-B77C-07F3B0C96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13" y="273050"/>
            <a:ext cx="2135187" cy="1143000"/>
          </a:xfrm>
        </p:spPr>
        <p:txBody>
          <a:bodyPr/>
          <a:lstStyle/>
          <a:p>
            <a:pPr algn="l"/>
            <a:r>
              <a:rPr lang="en-US" sz="3200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BA1A1-FF28-40A3-B965-4A2655712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True Freedom </a:t>
            </a:r>
            <a:r>
              <a:rPr lang="en-US" dirty="0"/>
              <a:t>is in Christ Jesus (freedom from all yokes of bondage) </a:t>
            </a:r>
          </a:p>
          <a:p>
            <a:r>
              <a:rPr lang="en-US" dirty="0"/>
              <a:t>Do not use your “freedom” as an </a:t>
            </a:r>
            <a:r>
              <a:rPr lang="en-US" b="1" dirty="0">
                <a:solidFill>
                  <a:schemeClr val="tx2"/>
                </a:solidFill>
              </a:rPr>
              <a:t>excuse to fulfill the flesh.</a:t>
            </a:r>
          </a:p>
          <a:p>
            <a:r>
              <a:rPr lang="en-US" b="1" dirty="0">
                <a:solidFill>
                  <a:schemeClr val="tx2"/>
                </a:solidFill>
              </a:rPr>
              <a:t>“Walk by the Spirit”</a:t>
            </a:r>
          </a:p>
        </p:txBody>
      </p:sp>
    </p:spTree>
    <p:extLst>
      <p:ext uri="{BB962C8B-B14F-4D97-AF65-F5344CB8AC3E}">
        <p14:creationId xmlns:p14="http://schemas.microsoft.com/office/powerpoint/2010/main" val="3101460704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8080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00993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1982787" cy="1143000"/>
          </a:xfrm>
        </p:spPr>
        <p:txBody>
          <a:bodyPr/>
          <a:lstStyle/>
          <a:p>
            <a:pPr algn="l"/>
            <a:r>
              <a:rPr lang="en-US" sz="2400" dirty="0">
                <a:solidFill>
                  <a:srgbClr val="080808"/>
                </a:solidFill>
                <a:effectLst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295401"/>
            <a:ext cx="8226425" cy="4800600"/>
          </a:xfrm>
        </p:spPr>
        <p:txBody>
          <a:bodyPr/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1600" dirty="0">
                <a:solidFill>
                  <a:srgbClr val="080808"/>
                </a:solidFill>
                <a:effectLst/>
              </a:rPr>
              <a:t>Read </a:t>
            </a:r>
            <a:r>
              <a:rPr lang="en-US" sz="1600" b="1" dirty="0">
                <a:solidFill>
                  <a:srgbClr val="080808"/>
                </a:solidFill>
                <a:effectLst/>
              </a:rPr>
              <a:t>Gal. 5:22-24</a:t>
            </a:r>
          </a:p>
          <a:p>
            <a:pPr marL="400050" lvl="1" indent="0">
              <a:buNone/>
            </a:pPr>
            <a:endParaRPr lang="en-US" sz="1200" dirty="0">
              <a:solidFill>
                <a:srgbClr val="080808"/>
              </a:solidFill>
              <a:effectLst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1600" dirty="0">
                <a:solidFill>
                  <a:srgbClr val="080808"/>
                </a:solidFill>
                <a:effectLst/>
              </a:rPr>
              <a:t>The passage we just read is </a:t>
            </a:r>
            <a:r>
              <a:rPr lang="en-US" sz="1600" b="1" dirty="0">
                <a:solidFill>
                  <a:srgbClr val="080808"/>
                </a:solidFill>
                <a:effectLst/>
              </a:rPr>
              <a:t>one of the most beautiful in all the NT.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>
                <a:solidFill>
                  <a:srgbClr val="080808"/>
                </a:solidFill>
                <a:effectLst/>
              </a:rPr>
              <a:t>And yet it is found in a book that begins with </a:t>
            </a:r>
            <a:r>
              <a:rPr lang="en-US" sz="1600" b="1" dirty="0">
                <a:solidFill>
                  <a:srgbClr val="080808"/>
                </a:solidFill>
                <a:effectLst/>
              </a:rPr>
              <a:t>contention and strong rebuke to an audience </a:t>
            </a:r>
            <a:r>
              <a:rPr lang="en-US" sz="1600" dirty="0">
                <a:solidFill>
                  <a:srgbClr val="080808"/>
                </a:solidFill>
                <a:effectLst/>
              </a:rPr>
              <a:t>who had </a:t>
            </a:r>
            <a:r>
              <a:rPr lang="en-US" sz="1600" b="1" dirty="0">
                <a:solidFill>
                  <a:srgbClr val="080808"/>
                </a:solidFill>
                <a:effectLst/>
              </a:rPr>
              <a:t>misunderstood</a:t>
            </a:r>
            <a:r>
              <a:rPr lang="en-US" sz="1600" dirty="0">
                <a:solidFill>
                  <a:srgbClr val="080808"/>
                </a:solidFill>
                <a:effectLst/>
              </a:rPr>
              <a:t> some fundamental things about the gospel of Jesus Christ.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>
                <a:solidFill>
                  <a:srgbClr val="080808"/>
                </a:solidFill>
                <a:effectLst/>
              </a:rPr>
              <a:t>Galatians begins, not with loving praise for their love and work and patience and fellowship – but with a stern rebuke! (1:6-9).</a:t>
            </a:r>
          </a:p>
          <a:p>
            <a:pPr marL="400050" lvl="1" indent="0">
              <a:buNone/>
            </a:pPr>
            <a:endParaRPr lang="en-US" sz="1200" dirty="0">
              <a:solidFill>
                <a:srgbClr val="080808"/>
              </a:solidFill>
              <a:effectLst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1600" dirty="0">
                <a:solidFill>
                  <a:srgbClr val="080808"/>
                </a:solidFill>
                <a:effectLst/>
              </a:rPr>
              <a:t>I want to spend the next few lessons talking about the fruit of the Spirit from Gal. 5, but first (today) I want to look at…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>
                <a:solidFill>
                  <a:srgbClr val="080808"/>
                </a:solidFill>
                <a:effectLst/>
              </a:rPr>
              <a:t>The </a:t>
            </a:r>
            <a:r>
              <a:rPr lang="en-US" sz="1600" b="1" dirty="0">
                <a:solidFill>
                  <a:srgbClr val="080808"/>
                </a:solidFill>
                <a:effectLst/>
              </a:rPr>
              <a:t>background</a:t>
            </a:r>
            <a:r>
              <a:rPr lang="en-US" sz="1600" dirty="0">
                <a:solidFill>
                  <a:srgbClr val="080808"/>
                </a:solidFill>
                <a:effectLst/>
              </a:rPr>
              <a:t> of the letter (the reason it was written).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>
                <a:solidFill>
                  <a:srgbClr val="080808"/>
                </a:solidFill>
                <a:effectLst/>
              </a:rPr>
              <a:t>Some things about the </a:t>
            </a:r>
            <a:r>
              <a:rPr lang="en-US" sz="1600" b="1" dirty="0">
                <a:solidFill>
                  <a:srgbClr val="080808"/>
                </a:solidFill>
                <a:effectLst/>
              </a:rPr>
              <a:t>immediate context </a:t>
            </a:r>
            <a:r>
              <a:rPr lang="en-US" sz="1600" dirty="0">
                <a:solidFill>
                  <a:srgbClr val="080808"/>
                </a:solidFill>
                <a:effectLst/>
              </a:rPr>
              <a:t>of chapter 5.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>
                <a:solidFill>
                  <a:srgbClr val="080808"/>
                </a:solidFill>
                <a:effectLst/>
              </a:rPr>
              <a:t>A brief review of the </a:t>
            </a:r>
            <a:r>
              <a:rPr lang="en-US" sz="1600" b="1" dirty="0">
                <a:solidFill>
                  <a:srgbClr val="080808"/>
                </a:solidFill>
                <a:effectLst/>
              </a:rPr>
              <a:t>works of the flesh </a:t>
            </a:r>
            <a:r>
              <a:rPr lang="en-US" sz="1600" dirty="0">
                <a:solidFill>
                  <a:srgbClr val="080808"/>
                </a:solidFill>
                <a:effectLst/>
              </a:rPr>
              <a:t>which come before the fruit of the Spirit.</a:t>
            </a:r>
          </a:p>
          <a:p>
            <a:pPr marL="400050" lvl="1" indent="0">
              <a:buNone/>
            </a:pPr>
            <a:endParaRPr lang="en-US" sz="1200" dirty="0">
              <a:solidFill>
                <a:srgbClr val="080808"/>
              </a:solidFill>
              <a:effectLst/>
            </a:endParaRPr>
          </a:p>
          <a:p>
            <a:pPr marL="514350" indent="-514350">
              <a:buClrTx/>
              <a:buFont typeface="+mj-lt"/>
              <a:buAutoNum type="arabicPeriod"/>
            </a:pPr>
            <a:endParaRPr lang="en-US" sz="1600" dirty="0">
              <a:solidFill>
                <a:srgbClr val="080808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7934846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Purpose of Galatians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447800"/>
            <a:ext cx="8226425" cy="5105399"/>
          </a:xfrm>
        </p:spPr>
        <p:txBody>
          <a:bodyPr/>
          <a:lstStyle/>
          <a:p>
            <a:r>
              <a:rPr lang="en-US" dirty="0"/>
              <a:t>To address the issue of </a:t>
            </a:r>
            <a:r>
              <a:rPr lang="en-US" b="1" dirty="0">
                <a:solidFill>
                  <a:schemeClr val="tx2"/>
                </a:solidFill>
              </a:rPr>
              <a:t>circumcision</a:t>
            </a:r>
            <a:r>
              <a:rPr lang="en-US" dirty="0"/>
              <a:t>.</a:t>
            </a:r>
          </a:p>
          <a:p>
            <a:r>
              <a:rPr lang="en-US" dirty="0"/>
              <a:t>False teachers had arisen saying, “Except ye be circumcised after the custom of Moses ye </a:t>
            </a:r>
            <a:r>
              <a:rPr lang="en-US" b="1" dirty="0">
                <a:solidFill>
                  <a:schemeClr val="tx2"/>
                </a:solidFill>
              </a:rPr>
              <a:t>cannot be saved</a:t>
            </a:r>
            <a:r>
              <a:rPr lang="en-US" dirty="0"/>
              <a:t>” (Acts 15:1). </a:t>
            </a:r>
          </a:p>
          <a:p>
            <a:r>
              <a:rPr lang="en-US" dirty="0"/>
              <a:t>The conference at Jerusalem (Acts 15) </a:t>
            </a:r>
            <a:r>
              <a:rPr lang="en-US" b="1" dirty="0">
                <a:solidFill>
                  <a:schemeClr val="tx2"/>
                </a:solidFill>
              </a:rPr>
              <a:t>should</a:t>
            </a:r>
            <a:r>
              <a:rPr lang="en-US" dirty="0"/>
              <a:t> have settled the problem. But… </a:t>
            </a:r>
          </a:p>
          <a:p>
            <a:r>
              <a:rPr lang="en-US" dirty="0"/>
              <a:t>The problem was a </a:t>
            </a:r>
            <a:r>
              <a:rPr lang="en-US" b="1" dirty="0">
                <a:solidFill>
                  <a:schemeClr val="tx2"/>
                </a:solidFill>
              </a:rPr>
              <a:t>misunderstanding</a:t>
            </a:r>
            <a:r>
              <a:rPr lang="en-US" b="1" dirty="0"/>
              <a:t> </a:t>
            </a:r>
            <a:r>
              <a:rPr lang="en-US" dirty="0"/>
              <a:t>of the eternal plan of God and the </a:t>
            </a:r>
            <a:r>
              <a:rPr lang="en-US" b="1" dirty="0">
                <a:solidFill>
                  <a:schemeClr val="tx2"/>
                </a:solidFill>
              </a:rPr>
              <a:t>purpose</a:t>
            </a:r>
            <a:r>
              <a:rPr lang="en-US" b="1" dirty="0"/>
              <a:t> </a:t>
            </a:r>
            <a:r>
              <a:rPr lang="en-US" dirty="0"/>
              <a:t>of the Law of Moses.  </a:t>
            </a:r>
          </a:p>
        </p:txBody>
      </p:sp>
    </p:spTree>
    <p:extLst>
      <p:ext uri="{BB962C8B-B14F-4D97-AF65-F5344CB8AC3E}">
        <p14:creationId xmlns:p14="http://schemas.microsoft.com/office/powerpoint/2010/main" val="2819418529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327150"/>
          </a:xfrm>
        </p:spPr>
        <p:txBody>
          <a:bodyPr/>
          <a:lstStyle/>
          <a:p>
            <a:r>
              <a:rPr lang="en-US" b="1" dirty="0"/>
              <a:t>Salvation by Faith, Not the Deeds of the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828800"/>
            <a:ext cx="8458200" cy="4267200"/>
          </a:xfrm>
        </p:spPr>
        <p:txBody>
          <a:bodyPr/>
          <a:lstStyle/>
          <a:p>
            <a:r>
              <a:rPr lang="en-US" dirty="0"/>
              <a:t>3:1-2 – “</a:t>
            </a:r>
            <a:r>
              <a:rPr lang="en-US" b="1" dirty="0">
                <a:solidFill>
                  <a:schemeClr val="tx2"/>
                </a:solidFill>
              </a:rPr>
              <a:t>Received ye the Spirit </a:t>
            </a:r>
            <a:r>
              <a:rPr lang="en-US" dirty="0"/>
              <a:t>by the works of the law, or by the hearing of faith?” </a:t>
            </a:r>
          </a:p>
          <a:p>
            <a:r>
              <a:rPr lang="en-US" dirty="0"/>
              <a:t>3:6-9 – They that are </a:t>
            </a:r>
            <a:r>
              <a:rPr lang="en-US" b="1" dirty="0">
                <a:solidFill>
                  <a:schemeClr val="tx2"/>
                </a:solidFill>
              </a:rPr>
              <a:t>of faith </a:t>
            </a:r>
            <a:r>
              <a:rPr lang="en-US" dirty="0"/>
              <a:t>are the sons of Abraham.</a:t>
            </a:r>
          </a:p>
          <a:p>
            <a:r>
              <a:rPr lang="en-US" dirty="0"/>
              <a:t>3:12 – Salvation by law requires </a:t>
            </a:r>
            <a:r>
              <a:rPr lang="en-US" b="1" dirty="0">
                <a:solidFill>
                  <a:schemeClr val="tx2"/>
                </a:solidFill>
              </a:rPr>
              <a:t>perfect obedience.</a:t>
            </a:r>
          </a:p>
          <a:p>
            <a:r>
              <a:rPr lang="en-US" dirty="0"/>
              <a:t>3:15-22 – “And to thy seed, which is </a:t>
            </a:r>
            <a:r>
              <a:rPr lang="en-US" b="1" dirty="0">
                <a:solidFill>
                  <a:schemeClr val="tx2"/>
                </a:solidFill>
              </a:rPr>
              <a:t>Christ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0829510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479550"/>
          </a:xfrm>
        </p:spPr>
        <p:txBody>
          <a:bodyPr/>
          <a:lstStyle/>
          <a:p>
            <a:r>
              <a:rPr lang="en-US" b="1" dirty="0"/>
              <a:t>Very Important Principles to Understand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981200"/>
            <a:ext cx="8226425" cy="4114800"/>
          </a:xfrm>
        </p:spPr>
        <p:txBody>
          <a:bodyPr/>
          <a:lstStyle/>
          <a:p>
            <a:r>
              <a:rPr lang="en-US" dirty="0"/>
              <a:t>God’s plan from the beginning was the salvation of ALL – Jew and Gentile.</a:t>
            </a:r>
          </a:p>
          <a:p>
            <a:r>
              <a:rPr lang="en-US" dirty="0"/>
              <a:t>The Law of Moses was added because of sin, and was “a tutor to bring us to Christ” (3:24).</a:t>
            </a:r>
          </a:p>
          <a:p>
            <a:r>
              <a:rPr lang="en-US" dirty="0"/>
              <a:t>Vs. 28-29 – Neither Jew or Greek, bond or free, male or female. “Ye all are one in Christ Jesus.”</a:t>
            </a:r>
          </a:p>
        </p:txBody>
      </p:sp>
    </p:spTree>
    <p:extLst>
      <p:ext uri="{BB962C8B-B14F-4D97-AF65-F5344CB8AC3E}">
        <p14:creationId xmlns:p14="http://schemas.microsoft.com/office/powerpoint/2010/main" val="1365423588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True Freedom in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447801"/>
            <a:ext cx="8226425" cy="5105400"/>
          </a:xfrm>
        </p:spPr>
        <p:txBody>
          <a:bodyPr/>
          <a:lstStyle/>
          <a:p>
            <a:r>
              <a:rPr lang="en-US" dirty="0"/>
              <a:t>5:1 – “For freedom did Christ set us free; stand fast therefore, and be not entangled again in a yoke of bondage.” </a:t>
            </a:r>
          </a:p>
          <a:p>
            <a:r>
              <a:rPr lang="en-US" dirty="0"/>
              <a:t>5:3 – Keep circumcision?  “A debtor to keep the </a:t>
            </a:r>
            <a:r>
              <a:rPr lang="en-US" b="1" dirty="0">
                <a:solidFill>
                  <a:schemeClr val="tx2"/>
                </a:solidFill>
              </a:rPr>
              <a:t>whole law</a:t>
            </a:r>
            <a:r>
              <a:rPr lang="en-US" dirty="0"/>
              <a:t>.” </a:t>
            </a:r>
          </a:p>
          <a:p>
            <a:r>
              <a:rPr lang="en-US" b="1" dirty="0">
                <a:solidFill>
                  <a:schemeClr val="tx2"/>
                </a:solidFill>
              </a:rPr>
              <a:t>A Yoke of Bondage </a:t>
            </a:r>
            <a:r>
              <a:rPr lang="en-US" sz="2800" dirty="0"/>
              <a:t>(system of works)</a:t>
            </a:r>
          </a:p>
          <a:p>
            <a:pPr lvl="1"/>
            <a:r>
              <a:rPr lang="en-US" dirty="0"/>
              <a:t>Law of Moses (Acts 15:10)</a:t>
            </a:r>
          </a:p>
          <a:p>
            <a:pPr lvl="1"/>
            <a:r>
              <a:rPr lang="en-US" dirty="0"/>
              <a:t>World religions: Hinduism, Islam, Buddhism </a:t>
            </a:r>
          </a:p>
          <a:p>
            <a:pPr lvl="1"/>
            <a:r>
              <a:rPr lang="en-US" dirty="0"/>
              <a:t>Superstitions, occult, witchcraft, etc. </a:t>
            </a:r>
          </a:p>
        </p:txBody>
      </p:sp>
    </p:spTree>
    <p:extLst>
      <p:ext uri="{BB962C8B-B14F-4D97-AF65-F5344CB8AC3E}">
        <p14:creationId xmlns:p14="http://schemas.microsoft.com/office/powerpoint/2010/main" val="3281965343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Called for Freedom </a:t>
            </a:r>
            <a:r>
              <a:rPr lang="en-US" sz="3600" dirty="0"/>
              <a:t>(5:13-15)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799" cy="5029199"/>
          </a:xfrm>
        </p:spPr>
        <p:txBody>
          <a:bodyPr/>
          <a:lstStyle/>
          <a:p>
            <a:r>
              <a:rPr lang="en-US" dirty="0"/>
              <a:t>“Ye brethren, were called for </a:t>
            </a:r>
            <a:r>
              <a:rPr lang="en-US" b="1" dirty="0">
                <a:solidFill>
                  <a:schemeClr val="tx2"/>
                </a:solidFill>
              </a:rPr>
              <a:t>freedom</a:t>
            </a:r>
            <a:r>
              <a:rPr lang="en-US" dirty="0"/>
              <a:t>” (13)</a:t>
            </a:r>
          </a:p>
          <a:p>
            <a:r>
              <a:rPr lang="en-US" dirty="0"/>
              <a:t>“Use not your freedom for … </a:t>
            </a:r>
            <a:r>
              <a:rPr lang="en-US" b="1" dirty="0">
                <a:solidFill>
                  <a:schemeClr val="tx2"/>
                </a:solidFill>
              </a:rPr>
              <a:t>the flesh</a:t>
            </a:r>
            <a:r>
              <a:rPr lang="en-US" dirty="0"/>
              <a:t>” (13)</a:t>
            </a:r>
          </a:p>
          <a:p>
            <a:pPr lvl="1"/>
            <a:r>
              <a:rPr lang="en-US" dirty="0"/>
              <a:t>Don’t think freedom is license, permission to sin. </a:t>
            </a:r>
          </a:p>
          <a:p>
            <a:r>
              <a:rPr lang="en-US" b="1" dirty="0">
                <a:solidFill>
                  <a:schemeClr val="tx2"/>
                </a:solidFill>
              </a:rPr>
              <a:t>Love and service! </a:t>
            </a:r>
            <a:r>
              <a:rPr lang="en-US" dirty="0"/>
              <a:t>(vs. 13-14).</a:t>
            </a:r>
          </a:p>
          <a:p>
            <a:pPr lvl="1"/>
            <a:r>
              <a:rPr lang="en-US" dirty="0"/>
              <a:t>Rom. 6:12-23</a:t>
            </a:r>
          </a:p>
          <a:p>
            <a:pPr lvl="1"/>
            <a:r>
              <a:rPr lang="en-US" dirty="0"/>
              <a:t>“</a:t>
            </a:r>
            <a:r>
              <a:rPr lang="en-US" b="1" dirty="0">
                <a:solidFill>
                  <a:schemeClr val="tx2"/>
                </a:solidFill>
              </a:rPr>
              <a:t>Let not sin reign</a:t>
            </a:r>
            <a:r>
              <a:rPr lang="en-US" dirty="0"/>
              <a:t>…” (12)</a:t>
            </a:r>
          </a:p>
          <a:p>
            <a:pPr lvl="1"/>
            <a:r>
              <a:rPr lang="en-US" dirty="0"/>
              <a:t>Present your members </a:t>
            </a:r>
            <a:r>
              <a:rPr lang="en-US" b="1" dirty="0">
                <a:solidFill>
                  <a:schemeClr val="tx2"/>
                </a:solidFill>
              </a:rPr>
              <a:t>to God </a:t>
            </a:r>
            <a:r>
              <a:rPr lang="en-US" dirty="0"/>
              <a:t>(13)</a:t>
            </a:r>
          </a:p>
          <a:p>
            <a:pPr lvl="1"/>
            <a:r>
              <a:rPr lang="en-US" dirty="0"/>
              <a:t>Servants of </a:t>
            </a:r>
            <a:r>
              <a:rPr lang="en-US" b="1" dirty="0">
                <a:solidFill>
                  <a:schemeClr val="tx2"/>
                </a:solidFill>
              </a:rPr>
              <a:t>righteousness</a:t>
            </a:r>
            <a:r>
              <a:rPr lang="en-US" dirty="0"/>
              <a:t> (15-23)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784211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Walk By The Spirit </a:t>
            </a:r>
            <a:r>
              <a:rPr lang="en-US" sz="3600" dirty="0"/>
              <a:t>(5:16-18)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4725987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John 16:13 </a:t>
            </a:r>
            <a:r>
              <a:rPr lang="en-US" dirty="0"/>
              <a:t>– The Spirit of truth would guide the Apostles into all truth. </a:t>
            </a:r>
          </a:p>
          <a:p>
            <a:r>
              <a:rPr lang="en-US" b="1" dirty="0">
                <a:solidFill>
                  <a:schemeClr val="tx2"/>
                </a:solidFill>
              </a:rPr>
              <a:t>1 Cor. 2:12-13 </a:t>
            </a:r>
            <a:r>
              <a:rPr lang="en-US" dirty="0"/>
              <a:t>– They received not the spirit of the world but the Spirit which is from God. </a:t>
            </a:r>
          </a:p>
          <a:p>
            <a:r>
              <a:rPr lang="en-US" b="1" dirty="0">
                <a:solidFill>
                  <a:schemeClr val="tx2"/>
                </a:solidFill>
              </a:rPr>
              <a:t>2 Tim. 3:16-17 </a:t>
            </a:r>
            <a:r>
              <a:rPr lang="en-US" dirty="0"/>
              <a:t>– “All Scripture…” </a:t>
            </a:r>
          </a:p>
          <a:p>
            <a:r>
              <a:rPr lang="en-US" b="1" dirty="0">
                <a:solidFill>
                  <a:schemeClr val="tx2"/>
                </a:solidFill>
              </a:rPr>
              <a:t>Col. 3:16 </a:t>
            </a:r>
            <a:r>
              <a:rPr lang="en-US" dirty="0"/>
              <a:t>– “Let the word of Christ dwell in you richly…”</a:t>
            </a:r>
          </a:p>
        </p:txBody>
      </p:sp>
    </p:spTree>
    <p:extLst>
      <p:ext uri="{BB962C8B-B14F-4D97-AF65-F5344CB8AC3E}">
        <p14:creationId xmlns:p14="http://schemas.microsoft.com/office/powerpoint/2010/main" val="740395564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Works of the Flesh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447801"/>
            <a:ext cx="8226425" cy="4648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Sexual sins </a:t>
            </a:r>
            <a:r>
              <a:rPr lang="en-US" dirty="0"/>
              <a:t>(fornication, uncleanness, lasciviousness)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Worshiping false gods </a:t>
            </a:r>
            <a:r>
              <a:rPr lang="en-US" dirty="0"/>
              <a:t>(idolatry, sorcery)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Relationship sins </a:t>
            </a:r>
            <a:r>
              <a:rPr lang="en-US" dirty="0"/>
              <a:t>(hatred, strife, jealousy, wrath).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Sins of division </a:t>
            </a:r>
            <a:r>
              <a:rPr lang="en-US" dirty="0"/>
              <a:t>(factions, division, parties, envy)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Drinking sins </a:t>
            </a:r>
            <a:r>
              <a:rPr lang="en-US" dirty="0"/>
              <a:t>(drunkenness, revelries)</a:t>
            </a:r>
          </a:p>
        </p:txBody>
      </p:sp>
    </p:spTree>
    <p:extLst>
      <p:ext uri="{BB962C8B-B14F-4D97-AF65-F5344CB8AC3E}">
        <p14:creationId xmlns:p14="http://schemas.microsoft.com/office/powerpoint/2010/main" val="2841331654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CFB17-8E2E-4B78-B3F6-41A5EBAF0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E43AA-37DE-4FE9-AF19-040F46D2E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4725987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Purpose</a:t>
            </a:r>
            <a:r>
              <a:rPr lang="en-US" dirty="0"/>
              <a:t> of Galatians – to address the subject of circumcision.</a:t>
            </a:r>
          </a:p>
          <a:p>
            <a:r>
              <a:rPr lang="en-US" dirty="0"/>
              <a:t>God’s </a:t>
            </a:r>
            <a:r>
              <a:rPr lang="en-US" b="1" dirty="0">
                <a:solidFill>
                  <a:schemeClr val="tx2"/>
                </a:solidFill>
              </a:rPr>
              <a:t>eternal plan </a:t>
            </a:r>
            <a:r>
              <a:rPr lang="en-US" dirty="0"/>
              <a:t>= the salvation of </a:t>
            </a:r>
            <a:r>
              <a:rPr lang="en-US" b="1" dirty="0">
                <a:solidFill>
                  <a:schemeClr val="tx2"/>
                </a:solidFill>
              </a:rPr>
              <a:t>all</a:t>
            </a:r>
            <a:r>
              <a:rPr lang="en-US" dirty="0"/>
              <a:t>, Jews and Gentiles. </a:t>
            </a:r>
          </a:p>
          <a:p>
            <a:r>
              <a:rPr lang="en-US" dirty="0"/>
              <a:t>Salvation is </a:t>
            </a:r>
            <a:r>
              <a:rPr lang="en-US" b="1" dirty="0">
                <a:solidFill>
                  <a:schemeClr val="tx2"/>
                </a:solidFill>
              </a:rPr>
              <a:t>by faith</a:t>
            </a:r>
            <a:r>
              <a:rPr lang="en-US" dirty="0"/>
              <a:t>, not the keeping of the Law (any law).  </a:t>
            </a:r>
          </a:p>
          <a:p>
            <a:r>
              <a:rPr lang="en-US" dirty="0"/>
              <a:t>No longer Jew or Greek; we are </a:t>
            </a:r>
            <a:r>
              <a:rPr lang="en-US" b="1" dirty="0">
                <a:solidFill>
                  <a:schemeClr val="tx2"/>
                </a:solidFill>
              </a:rPr>
              <a:t>all one </a:t>
            </a:r>
            <a:r>
              <a:rPr lang="en-US" dirty="0"/>
              <a:t>in Christ Jesus.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80862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Fading Grid">
  <a:themeElements>
    <a:clrScheme name="Fading Grid 5">
      <a:dk1>
        <a:srgbClr val="00827F"/>
      </a:dk1>
      <a:lt1>
        <a:srgbClr val="FFFFFF"/>
      </a:lt1>
      <a:dk2>
        <a:srgbClr val="008080"/>
      </a:dk2>
      <a:lt2>
        <a:srgbClr val="FFFFCC"/>
      </a:lt2>
      <a:accent1>
        <a:srgbClr val="6D6FC7"/>
      </a:accent1>
      <a:accent2>
        <a:srgbClr val="006462"/>
      </a:accent2>
      <a:accent3>
        <a:srgbClr val="AAC0C0"/>
      </a:accent3>
      <a:accent4>
        <a:srgbClr val="DADADA"/>
      </a:accent4>
      <a:accent5>
        <a:srgbClr val="BABBE0"/>
      </a:accent5>
      <a:accent6>
        <a:srgbClr val="005A58"/>
      </a:accent6>
      <a:hlink>
        <a:srgbClr val="00FFFF"/>
      </a:hlink>
      <a:folHlink>
        <a:srgbClr val="00FF00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312</TotalTime>
  <Words>727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Wingdings</vt:lpstr>
      <vt:lpstr>Fading Grid</vt:lpstr>
      <vt:lpstr>The Fruit of the Spirit Galatians 5:22-24</vt:lpstr>
      <vt:lpstr>Purpose of Galatians</vt:lpstr>
      <vt:lpstr>Salvation by Faith, Not the Deeds of the Law</vt:lpstr>
      <vt:lpstr>Very Important Principles to Understand</vt:lpstr>
      <vt:lpstr>True Freedom in Christ</vt:lpstr>
      <vt:lpstr>Called for Freedom (5:13-15)</vt:lpstr>
      <vt:lpstr>Walk By The Spirit (5:16-18)</vt:lpstr>
      <vt:lpstr>The Works of the Flesh</vt:lpstr>
      <vt:lpstr>Summary</vt:lpstr>
      <vt:lpstr>Summary</vt:lpstr>
      <vt:lpstr>PowerPoint Presentation</vt:lpstr>
      <vt:lpstr>Introduction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Time To Speak (Ecclesiastes 3:1-8)</dc:title>
  <dc:creator>Wilson Copeland</dc:creator>
  <cp:lastModifiedBy>Wilson</cp:lastModifiedBy>
  <cp:revision>39</cp:revision>
  <cp:lastPrinted>2019-05-19T01:39:51Z</cp:lastPrinted>
  <dcterms:created xsi:type="dcterms:W3CDTF">2007-01-07T11:55:06Z</dcterms:created>
  <dcterms:modified xsi:type="dcterms:W3CDTF">2019-05-19T11:49:02Z</dcterms:modified>
</cp:coreProperties>
</file>