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5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7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C8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1" autoAdjust="0"/>
    <p:restoredTop sz="89161" autoAdjust="0"/>
  </p:normalViewPr>
  <p:slideViewPr>
    <p:cSldViewPr>
      <p:cViewPr varScale="1">
        <p:scale>
          <a:sx n="72" d="100"/>
          <a:sy n="72" d="100"/>
        </p:scale>
        <p:origin x="74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F5E5AA-C7B4-4CC5-A23A-599A86930A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C42C47-2B7B-45B8-9799-3BED9E81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5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A25AB2-1854-4937-94DD-2D14345FDD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E8554D-911B-443B-A349-BC91E82A9D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2FFB7C-1531-4031-9056-80F96CECF5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E2F97-7F1E-409E-8B48-390E9DC52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66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400D4D-8A11-4DC4-984B-4C796DA45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BE31D9-F3E6-41C7-A930-D64AD2E58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7B2BEE-3F53-4CFF-AC0D-0F1272B621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61DEA-477E-4DCF-8CFD-8F63E3DD7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71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FF9EB9-AA39-444A-9DBC-759EE2BC8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73D037-5735-4733-866D-DAB05F41E5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2E53C5-3804-4033-9DAF-DB38D715D7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6E9FB-9B41-4F9A-9456-BF948F906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3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9A91C0-5DF3-4B1C-B79F-15D8AB523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912A9F-543F-4495-B464-1ED7E2D4FF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875808-D486-47A8-BE31-88891DFC5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F9799-9F58-470E-98A6-913273E60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14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BBEEC9-02D2-44CE-9EA6-D38AF9D4F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45B4F5-8F07-46E4-9C0B-072D0300DD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1687C4-7E1F-47EA-A468-B18D22D65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09017-5452-452A-BE5C-DBE12317E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24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9F1309-832F-4FAD-8E42-5CFF1F665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D08A92-9F88-46BC-9DB1-EA7744E7D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01140-D753-4F18-85F3-E29C6E5A8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ECCFC-8DBB-4C12-A51C-9BFA6FD8F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16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E09781-D9D0-4E60-AC14-4021066898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C20092-E969-4CA2-8A3D-07EF0368B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9A16EB-52DC-44BC-83A1-7E22A7DBD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C59C1-5801-4B29-8346-5FF2D65C7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5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23E927-34E3-4EB9-88A3-E3622D49B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F09E63-B2E2-4D9B-9914-C1022626CD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7E7797-3AB6-462C-A8A6-E64680C141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41D48-3B6A-4F4A-B8B9-B2982C116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5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3CCD68-EEA7-483D-B4F1-9A40BF95E8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CD6ABF9-A5C9-471F-8D9A-7EB969EFB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2402A1-A409-4E4E-B9D5-B8BCE4A2DA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7DDE6-8FC4-4EF2-91D9-310DF2AE3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0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110698-160E-4A88-971C-9FFCE0767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F0AAEE-9B20-4D6D-9448-34D76A72F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B1280-F153-424A-BDA5-BDCAEA51C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2D720-C681-46BC-A984-54353D1E3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97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9D4FA9-E2CF-4B3A-8C9F-77B574D71D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42990C-E99F-4EA9-BDCD-BAD9A598D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9CAFE0-847E-46E6-AC4D-EACF2630B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7A2E4-0BA3-4037-8A87-08AD65994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69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2838F68-AB8D-41F7-AA20-96AFFAE3A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D10B159-F133-48A8-A618-412194FA0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28BD3CC-7575-4214-9561-E4C68D2AEC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C79199D-943C-48AE-90AC-C8F86F0645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EC53EB1D-022A-438B-B43E-C848CA6ED1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26017FEF-13FC-4267-8853-618168032C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1FEDD8E-027E-43D2-AD99-5E70D132D4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3900" y="1600200"/>
            <a:ext cx="7772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/>
              <a:t>The Fruit of the Spirit </a:t>
            </a:r>
            <a:br>
              <a:rPr lang="en-US" dirty="0"/>
            </a:br>
            <a:r>
              <a:rPr lang="en-US" sz="4000" dirty="0"/>
              <a:t>Galatians 5:22-23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B990C51-07B9-4B84-A3D6-2DA6F61571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3657600"/>
            <a:ext cx="6019800" cy="914400"/>
          </a:xfrm>
          <a:solidFill>
            <a:srgbClr val="204C82"/>
          </a:solidFill>
          <a:ln>
            <a:solidFill>
              <a:schemeClr val="tx2">
                <a:lumMod val="9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Longsuffering</a:t>
            </a:r>
            <a:r>
              <a:rPr lang="en-US" sz="36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2813ED-C813-4D82-85A9-349494CB9FC3}"/>
              </a:ext>
            </a:extLst>
          </p:cNvPr>
          <p:cNvSpPr txBox="1"/>
          <p:nvPr/>
        </p:nvSpPr>
        <p:spPr>
          <a:xfrm>
            <a:off x="6524029" y="5486400"/>
            <a:ext cx="1831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Lake Gibson</a:t>
            </a:r>
          </a:p>
          <a:p>
            <a:pPr algn="ctr"/>
            <a:r>
              <a:rPr lang="en-US" sz="2400" dirty="0"/>
              <a:t>July 7, 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/>
              <a:t>2 Tim. 4:2 </a:t>
            </a:r>
            <a:r>
              <a:rPr lang="en-US" dirty="0"/>
              <a:t>– “Preach the word, be urgent in season, out of season; reprove, rebuke, exhort, with all longsuffering and teaching.”  </a:t>
            </a:r>
          </a:p>
          <a:p>
            <a:pPr>
              <a:spcAft>
                <a:spcPts val="600"/>
              </a:spcAft>
            </a:pPr>
            <a:r>
              <a:rPr lang="en-US" b="1" dirty="0"/>
              <a:t>Remember how Jesus suffered long with His disciples.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They didn’t understand.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They were worldly minded.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They were jealous of one another and desired great positions in the kingdom. </a:t>
            </a:r>
          </a:p>
        </p:txBody>
      </p:sp>
    </p:spTree>
    <p:extLst>
      <p:ext uri="{BB962C8B-B14F-4D97-AF65-F5344CB8AC3E}">
        <p14:creationId xmlns:p14="http://schemas.microsoft.com/office/powerpoint/2010/main" val="333540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81200"/>
          </a:xfrm>
          <a:solidFill>
            <a:srgbClr val="204C82"/>
          </a:solidFill>
        </p:spPr>
        <p:txBody>
          <a:bodyPr/>
          <a:lstStyle/>
          <a:p>
            <a:r>
              <a:rPr lang="en-US" sz="4000" b="1" dirty="0"/>
              <a:t>3. Longsuffering Is Necessary for the Unity and Growth </a:t>
            </a:r>
            <a:br>
              <a:rPr lang="en-US" sz="4000" b="1" dirty="0"/>
            </a:br>
            <a:r>
              <a:rPr lang="en-US" sz="4000" b="1" dirty="0"/>
              <a:t>of the Lord’s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29000"/>
          </a:xfrm>
        </p:spPr>
        <p:txBody>
          <a:bodyPr/>
          <a:lstStyle/>
          <a:p>
            <a:r>
              <a:rPr lang="en-US" b="1" dirty="0"/>
              <a:t>Ephesians 4:1-6</a:t>
            </a:r>
          </a:p>
          <a:p>
            <a:r>
              <a:rPr lang="en-US" b="1" dirty="0"/>
              <a:t>Rom. 15:1 </a:t>
            </a:r>
            <a:r>
              <a:rPr lang="en-US" dirty="0"/>
              <a:t>– “Now we that are strong ought to bear the infirmities of the weak and not to please ourselves.”</a:t>
            </a:r>
          </a:p>
          <a:p>
            <a:r>
              <a:rPr lang="en-US" b="1" dirty="0"/>
              <a:t>Gal. 6:2 </a:t>
            </a:r>
            <a:r>
              <a:rPr lang="en-US" dirty="0"/>
              <a:t>– “Bear ye one another’s burdens and so fulfill the law of Christ.”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1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E1F-BF61-499C-90D3-AE7521D6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81000"/>
            <a:ext cx="7696200" cy="1066800"/>
          </a:xfrm>
          <a:solidFill>
            <a:srgbClr val="204C82"/>
          </a:solidFill>
        </p:spPr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D40BC-6149-414D-978B-69D6E3C5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Paul’s prayer for the Colossian church should be </a:t>
            </a:r>
            <a:r>
              <a:rPr lang="en-US" b="1" dirty="0"/>
              <a:t>our prayer for one another</a:t>
            </a:r>
            <a:r>
              <a:rPr lang="en-US" dirty="0"/>
              <a:t>.</a:t>
            </a:r>
          </a:p>
          <a:p>
            <a:r>
              <a:rPr lang="en-US" b="1" dirty="0"/>
              <a:t>Col. 1:11-12 </a:t>
            </a:r>
            <a:r>
              <a:rPr lang="en-US" dirty="0"/>
              <a:t>-  “Strengthened with all power, according to His glorious might, </a:t>
            </a:r>
            <a:r>
              <a:rPr lang="en-US" b="1" dirty="0"/>
              <a:t>for the attaining of all steadfastness and patience</a:t>
            </a:r>
            <a:r>
              <a:rPr lang="en-US" dirty="0"/>
              <a:t>; joyously giving thanks to the Father, who has qualified us to share in the inheritance of the saints in light.”</a:t>
            </a:r>
          </a:p>
        </p:txBody>
      </p:sp>
    </p:spTree>
    <p:extLst>
      <p:ext uri="{BB962C8B-B14F-4D97-AF65-F5344CB8AC3E}">
        <p14:creationId xmlns:p14="http://schemas.microsoft.com/office/powerpoint/2010/main" val="54916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2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04C82"/>
          </a:solidFill>
        </p:spPr>
        <p:txBody>
          <a:bodyPr/>
          <a:lstStyle/>
          <a:p>
            <a:r>
              <a:rPr lang="en-US" dirty="0"/>
              <a:t>Three Divisions of the </a:t>
            </a:r>
            <a:br>
              <a:rPr lang="en-US" dirty="0"/>
            </a:br>
            <a:r>
              <a:rPr lang="en-US" b="1" dirty="0"/>
              <a:t>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Graces which direct our attention </a:t>
            </a:r>
            <a:r>
              <a:rPr lang="en-US" b="1" dirty="0"/>
              <a:t>to God</a:t>
            </a:r>
            <a:r>
              <a:rPr lang="en-US" dirty="0"/>
              <a:t>.</a:t>
            </a:r>
          </a:p>
          <a:p>
            <a:pPr lvl="1"/>
            <a:r>
              <a:rPr lang="en-US" sz="3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Love, Joy, Peace</a:t>
            </a:r>
          </a:p>
          <a:p>
            <a:r>
              <a:rPr lang="en-US" dirty="0"/>
              <a:t>Graces which direct our attention </a:t>
            </a:r>
            <a:r>
              <a:rPr lang="en-US" b="1" dirty="0"/>
              <a:t>to others</a:t>
            </a:r>
            <a:r>
              <a:rPr lang="en-US" dirty="0"/>
              <a:t>.</a:t>
            </a:r>
          </a:p>
          <a:p>
            <a:pPr lvl="1"/>
            <a:r>
              <a:rPr lang="en-US" sz="3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Longsuffering, Kindness, Goodness</a:t>
            </a:r>
          </a:p>
          <a:p>
            <a:r>
              <a:rPr lang="en-US" dirty="0"/>
              <a:t>Graces which direct our attention </a:t>
            </a:r>
            <a:r>
              <a:rPr lang="en-US" b="1" dirty="0"/>
              <a:t>to self</a:t>
            </a:r>
            <a:r>
              <a:rPr lang="en-US" dirty="0"/>
              <a:t>.</a:t>
            </a:r>
          </a:p>
          <a:p>
            <a:pPr lvl="1"/>
            <a:r>
              <a:rPr lang="en-US" sz="31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Faithfulness, Meekness, Self-control</a:t>
            </a:r>
          </a:p>
        </p:txBody>
      </p:sp>
    </p:spTree>
    <p:extLst>
      <p:ext uri="{BB962C8B-B14F-4D97-AF65-F5344CB8AC3E}">
        <p14:creationId xmlns:p14="http://schemas.microsoft.com/office/powerpoint/2010/main" val="334618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solidFill>
            <a:srgbClr val="204C82"/>
          </a:solidFill>
        </p:spPr>
        <p:txBody>
          <a:bodyPr/>
          <a:lstStyle/>
          <a:p>
            <a:r>
              <a:rPr lang="en-US" b="1" dirty="0"/>
              <a:t>Longsuffering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r>
              <a:rPr lang="en-US" dirty="0"/>
              <a:t>“Longsuffering” (KJV, NKJV, ASV)</a:t>
            </a:r>
          </a:p>
          <a:p>
            <a:r>
              <a:rPr lang="en-US" dirty="0"/>
              <a:t>“Patience” (NASB, ESV, NIV, Holman)</a:t>
            </a:r>
          </a:p>
          <a:p>
            <a:r>
              <a:rPr lang="en-US" dirty="0" err="1"/>
              <a:t>Makrothumia</a:t>
            </a:r>
            <a:r>
              <a:rPr lang="en-US" dirty="0"/>
              <a:t> (Greek)</a:t>
            </a:r>
          </a:p>
          <a:p>
            <a:pPr lvl="1"/>
            <a:r>
              <a:rPr lang="en-US" dirty="0"/>
              <a:t>Combination of two words – </a:t>
            </a:r>
            <a:r>
              <a:rPr lang="en-US" dirty="0" err="1"/>
              <a:t>makros</a:t>
            </a:r>
            <a:r>
              <a:rPr lang="en-US" dirty="0"/>
              <a:t> (long) and </a:t>
            </a:r>
            <a:r>
              <a:rPr lang="en-US" dirty="0" err="1"/>
              <a:t>thumos</a:t>
            </a:r>
            <a:r>
              <a:rPr lang="en-US" dirty="0"/>
              <a:t> (temper)  (W. E. Vine)</a:t>
            </a:r>
          </a:p>
          <a:p>
            <a:pPr lvl="1"/>
            <a:r>
              <a:rPr lang="en-US" dirty="0"/>
              <a:t>Therefore, literally “long-tempered”</a:t>
            </a:r>
          </a:p>
          <a:p>
            <a:pPr lvl="1"/>
            <a:r>
              <a:rPr lang="en-US" dirty="0"/>
              <a:t>“Patience, forbearance, longsuffering, slowness in avenging wrongs” (Thayer)</a:t>
            </a:r>
          </a:p>
        </p:txBody>
      </p:sp>
    </p:spTree>
    <p:extLst>
      <p:ext uri="{BB962C8B-B14F-4D97-AF65-F5344CB8AC3E}">
        <p14:creationId xmlns:p14="http://schemas.microsoft.com/office/powerpoint/2010/main" val="214091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  <a:solidFill>
            <a:srgbClr val="204C82"/>
          </a:solidFill>
        </p:spPr>
        <p:txBody>
          <a:bodyPr/>
          <a:lstStyle/>
          <a:p>
            <a:r>
              <a:rPr lang="en-US" dirty="0"/>
              <a:t>Comment by Vine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/>
              <a:t>“Longsuffering is that quality of self-restraint, in the face of provocation, which does not hastily retaliate or promptly punish.  It is the opposite of anger and is associated with mercy, and is used of God.”  </a:t>
            </a:r>
            <a:r>
              <a:rPr lang="en-US" sz="2800" dirty="0"/>
              <a:t>(Comments on the word ‘longsuffering’)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0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rgbClr val="204C82"/>
          </a:solidFill>
        </p:spPr>
        <p:txBody>
          <a:bodyPr/>
          <a:lstStyle/>
          <a:p>
            <a:r>
              <a:rPr lang="en-US" dirty="0"/>
              <a:t>Comment by Wm. Barclay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/>
              <a:t>These words “describe the attitude that a man should have towards his fellow-men.  This is the typical NT use of the words.  Chrysostom defined </a:t>
            </a:r>
            <a:r>
              <a:rPr lang="en-US" i="1" dirty="0" err="1"/>
              <a:t>makrothumia</a:t>
            </a:r>
            <a:r>
              <a:rPr lang="en-US" dirty="0"/>
              <a:t> as the spirit which </a:t>
            </a:r>
            <a:r>
              <a:rPr lang="en-US" b="1" dirty="0"/>
              <a:t>could take revenge if it liked, but utterly refused to do so</a:t>
            </a:r>
            <a:r>
              <a:rPr lang="en-US" dirty="0"/>
              <a:t>.  Lightfoot explained it as the spirit which will </a:t>
            </a:r>
            <a:r>
              <a:rPr lang="en-US" b="1" dirty="0"/>
              <a:t>never retaliate</a:t>
            </a:r>
            <a:r>
              <a:rPr lang="en-US" dirty="0"/>
              <a:t>.  … </a:t>
            </a:r>
          </a:p>
        </p:txBody>
      </p:sp>
    </p:spTree>
    <p:extLst>
      <p:ext uri="{BB962C8B-B14F-4D97-AF65-F5344CB8AC3E}">
        <p14:creationId xmlns:p14="http://schemas.microsoft.com/office/powerpoint/2010/main" val="305541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l"/>
            <a:r>
              <a:rPr lang="en-US" sz="3600" dirty="0"/>
              <a:t>Barclay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dirty="0"/>
              <a:t>“Now this is the opposite of Greek virtue. The great Greek virtue was </a:t>
            </a:r>
            <a:r>
              <a:rPr lang="en-US" i="1" dirty="0" err="1"/>
              <a:t>megalopsuchia</a:t>
            </a:r>
            <a:r>
              <a:rPr lang="en-US" dirty="0"/>
              <a:t>, which Aristotle defined as the </a:t>
            </a:r>
            <a:r>
              <a:rPr lang="en-US" b="1" dirty="0"/>
              <a:t>refusal to tolerate any insult or injury</a:t>
            </a:r>
            <a:r>
              <a:rPr lang="en-US" dirty="0"/>
              <a:t>.  To the Greek the big man was the man who went all out for vengeance.  To the Christian the big man is the man who, even when he can, </a:t>
            </a:r>
            <a:r>
              <a:rPr lang="en-US" b="1" dirty="0"/>
              <a:t>refuses to do so</a:t>
            </a:r>
            <a:r>
              <a:rPr lang="en-US" dirty="0"/>
              <a:t>.”  (N.T. Words, p. 197)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04C82"/>
          </a:solidFill>
        </p:spPr>
        <p:txBody>
          <a:bodyPr/>
          <a:lstStyle/>
          <a:p>
            <a:r>
              <a:rPr lang="en-US" sz="4000" b="1" dirty="0"/>
              <a:t>Reasons Christians Should </a:t>
            </a:r>
            <a:br>
              <a:rPr lang="en-US" sz="4000" b="1" dirty="0"/>
            </a:br>
            <a:r>
              <a:rPr lang="en-US" sz="4000" b="1" dirty="0"/>
              <a:t>Be Longsuffering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1.  To Be Like our Father in Heaven </a:t>
            </a:r>
          </a:p>
          <a:p>
            <a:pPr>
              <a:spcAft>
                <a:spcPts val="1200"/>
              </a:spcAft>
            </a:pPr>
            <a:r>
              <a:rPr lang="en-US" dirty="0"/>
              <a:t>Our goal should be to </a:t>
            </a:r>
            <a:r>
              <a:rPr lang="en-US" b="1" dirty="0"/>
              <a:t>imitate our God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Matt. 5:43-48 – “Ye therefore shall be perfect as your heavenly Father is perfect.”</a:t>
            </a:r>
          </a:p>
          <a:p>
            <a:pPr lvl="1"/>
            <a:r>
              <a:rPr lang="en-US" dirty="0"/>
              <a:t>1 John 4:7-11 – “Beloved, if God so loved us, we also ought to love one another.”</a:t>
            </a:r>
          </a:p>
          <a:p>
            <a:pPr lvl="1"/>
            <a:r>
              <a:rPr lang="en-US" dirty="0"/>
              <a:t>1 Pet. 1:13-17 – “Ye shall be holy, for I am holy.”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6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b="1" dirty="0"/>
              <a:t>We need to imitate our God by being longsuffering.</a:t>
            </a:r>
          </a:p>
          <a:p>
            <a:pPr lvl="1">
              <a:spcAft>
                <a:spcPts val="900"/>
              </a:spcAft>
            </a:pPr>
            <a:r>
              <a:rPr lang="en-US" b="1" dirty="0"/>
              <a:t>1 Peter 3:8-11 </a:t>
            </a:r>
            <a:r>
              <a:rPr lang="en-US" dirty="0"/>
              <a:t>– “The Lord is not slack concerning his promise, as some count slackness; but is longsuffering to you-ward, not wishing that any should perish, but that all should come to repentance.” (v. 9)</a:t>
            </a:r>
          </a:p>
          <a:p>
            <a:pPr lvl="1">
              <a:spcAft>
                <a:spcPts val="900"/>
              </a:spcAft>
            </a:pPr>
            <a:r>
              <a:rPr lang="en-US" b="1" dirty="0"/>
              <a:t>Rom. 2:4 </a:t>
            </a:r>
            <a:r>
              <a:rPr lang="en-US" dirty="0"/>
              <a:t>– “Or do you think lightly of the riches of His kindness and tolerance and patience, not knowing that the kindness of God leads you to repentance?”</a:t>
            </a:r>
          </a:p>
        </p:txBody>
      </p:sp>
    </p:spTree>
    <p:extLst>
      <p:ext uri="{BB962C8B-B14F-4D97-AF65-F5344CB8AC3E}">
        <p14:creationId xmlns:p14="http://schemas.microsoft.com/office/powerpoint/2010/main" val="301500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371600"/>
          </a:xfrm>
          <a:solidFill>
            <a:srgbClr val="204C82"/>
          </a:solidFill>
        </p:spPr>
        <p:txBody>
          <a:bodyPr/>
          <a:lstStyle/>
          <a:p>
            <a:r>
              <a:rPr lang="en-US" sz="3900" b="1" dirty="0"/>
              <a:t>2. Longsuffering is Necessary if We Are to Win the Lost for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Philadelphia had an open door “which none can shut” (Rev. 3:8).</a:t>
            </a:r>
          </a:p>
          <a:p>
            <a:pPr lvl="1"/>
            <a:r>
              <a:rPr lang="en-US" dirty="0"/>
              <a:t>“Because thou didst keep the word of my patience” (ASV)</a:t>
            </a:r>
          </a:p>
          <a:p>
            <a:pPr lvl="1"/>
            <a:r>
              <a:rPr lang="en-US" dirty="0"/>
              <a:t>“You have kept my word about patient endurance” (ESV)</a:t>
            </a:r>
          </a:p>
          <a:p>
            <a:pPr lvl="1"/>
            <a:r>
              <a:rPr lang="en-US" dirty="0"/>
              <a:t>“Since you have kept my command to endure patiently” (NIV)</a:t>
            </a:r>
          </a:p>
        </p:txBody>
      </p:sp>
    </p:spTree>
    <p:extLst>
      <p:ext uri="{BB962C8B-B14F-4D97-AF65-F5344CB8AC3E}">
        <p14:creationId xmlns:p14="http://schemas.microsoft.com/office/powerpoint/2010/main" val="16249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xtu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1389</TotalTime>
  <Words>735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Textured</vt:lpstr>
      <vt:lpstr>The Fruit of the Spirit  Galatians 5:22-23</vt:lpstr>
      <vt:lpstr>Three Divisions of the  Fruit of the Spirit</vt:lpstr>
      <vt:lpstr>Longsuffering Defined</vt:lpstr>
      <vt:lpstr>Comment by Vine</vt:lpstr>
      <vt:lpstr>Comment by Wm. Barclay</vt:lpstr>
      <vt:lpstr>Barclay (continued)</vt:lpstr>
      <vt:lpstr>Reasons Christians Should  Be Longsuffering</vt:lpstr>
      <vt:lpstr>PowerPoint Presentation</vt:lpstr>
      <vt:lpstr>2. Longsuffering is Necessary if We Are to Win the Lost for Christ</vt:lpstr>
      <vt:lpstr>PowerPoint Presentation</vt:lpstr>
      <vt:lpstr>3. Longsuffering Is Necessary for the Unity and Growth  of the Lord’s Church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Joy In Prison (Philippians 1:12-30)</dc:title>
  <dc:creator>Copelands</dc:creator>
  <cp:lastModifiedBy>Wilson</cp:lastModifiedBy>
  <cp:revision>52</cp:revision>
  <cp:lastPrinted>2019-06-23T12:40:58Z</cp:lastPrinted>
  <dcterms:created xsi:type="dcterms:W3CDTF">2004-02-15T03:08:56Z</dcterms:created>
  <dcterms:modified xsi:type="dcterms:W3CDTF">2019-07-07T11:35:28Z</dcterms:modified>
</cp:coreProperties>
</file>