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13"/>
  </p:handoutMasterIdLst>
  <p:sldIdLst>
    <p:sldId id="256" r:id="rId2"/>
    <p:sldId id="266" r:id="rId3"/>
    <p:sldId id="267" r:id="rId4"/>
    <p:sldId id="268" r:id="rId5"/>
    <p:sldId id="269" r:id="rId6"/>
    <p:sldId id="274" r:id="rId7"/>
    <p:sldId id="270" r:id="rId8"/>
    <p:sldId id="271" r:id="rId9"/>
    <p:sldId id="273" r:id="rId10"/>
    <p:sldId id="275" r:id="rId11"/>
    <p:sldId id="276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DFABF3-3F96-4124-BF4E-413B989A1EF9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996675-167F-4457-80B6-C7753E0D8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3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92368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92705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27884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10433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94339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12334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15921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16831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3628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10784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443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01693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12149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8746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1438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04750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47083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3557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637BF70-70B5-4E2F-B8F7-13DA80491EB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E4DF79E-812E-442C-A1D3-50CDA8DA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7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ransition spd="slow">
    <p:split orient="vert"/>
  </p:transition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467600" cy="2289175"/>
          </a:xfrm>
        </p:spPr>
        <p:txBody>
          <a:bodyPr>
            <a:normAutofit/>
          </a:bodyPr>
          <a:lstStyle/>
          <a:p>
            <a:r>
              <a:rPr lang="en-US" b="1" dirty="0"/>
              <a:t>The Priesthood of </a:t>
            </a:r>
            <a:br>
              <a:rPr lang="en-US" b="1" dirty="0"/>
            </a:br>
            <a:r>
              <a:rPr lang="en-US" sz="7200" b="1" dirty="0"/>
              <a:t>Jesus</a:t>
            </a:r>
            <a:r>
              <a:rPr lang="en-US" b="1" dirty="0"/>
              <a:t> </a:t>
            </a:r>
            <a:r>
              <a:rPr lang="en-US" sz="7200" b="1" dirty="0"/>
              <a:t>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0" y="5105400"/>
            <a:ext cx="2362200" cy="990600"/>
          </a:xfrm>
        </p:spPr>
        <p:txBody>
          <a:bodyPr>
            <a:normAutofit/>
          </a:bodyPr>
          <a:lstStyle/>
          <a:p>
            <a:r>
              <a:rPr lang="en-US" sz="2000" dirty="0"/>
              <a:t>Lake Gibson</a:t>
            </a:r>
          </a:p>
          <a:p>
            <a:r>
              <a:rPr lang="en-US" sz="2000" dirty="0"/>
              <a:t>May 12, 2019</a:t>
            </a:r>
          </a:p>
        </p:txBody>
      </p:sp>
    </p:spTree>
    <p:extLst>
      <p:ext uri="{BB962C8B-B14F-4D97-AF65-F5344CB8AC3E}">
        <p14:creationId xmlns:p14="http://schemas.microsoft.com/office/powerpoint/2010/main" val="1017964581"/>
      </p:ext>
    </p:extLst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F48E1-9099-40A1-8947-F0727C680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62000"/>
            <a:ext cx="6343672" cy="1066800"/>
          </a:xfrm>
        </p:spPr>
        <p:txBody>
          <a:bodyPr/>
          <a:lstStyle/>
          <a:p>
            <a:r>
              <a:rPr lang="en-US" dirty="0"/>
              <a:t>Jesus: Our HP and Goat </a:t>
            </a:r>
            <a:r>
              <a:rPr lang="en-US" sz="3200" dirty="0"/>
              <a:t>(Hebrews 9 &amp; 10)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C3A83-9131-4E5B-BF96-2D8BCE15C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107842" cy="43434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Christ our high priest </a:t>
            </a:r>
            <a:r>
              <a:rPr lang="en-US" dirty="0"/>
              <a:t>(9:11)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“Good things to come” </a:t>
            </a:r>
            <a:r>
              <a:rPr lang="en-US" dirty="0"/>
              <a:t>(9:11). Present Messianic age, blessings under Christ.</a:t>
            </a:r>
          </a:p>
          <a:p>
            <a:r>
              <a:rPr lang="en-US" dirty="0"/>
              <a:t>NOT through bulls and goats, but by his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OWN BLOOD </a:t>
            </a:r>
            <a:r>
              <a:rPr lang="en-US" dirty="0"/>
              <a:t>(9:12).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“Eternal redemption” </a:t>
            </a:r>
            <a:r>
              <a:rPr lang="en-US" dirty="0"/>
              <a:t>(9:12)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Mediator (priest)</a:t>
            </a:r>
            <a:r>
              <a:rPr lang="en-US" dirty="0"/>
              <a:t> of a new covenant (9:15)</a:t>
            </a:r>
          </a:p>
          <a:p>
            <a:r>
              <a:rPr lang="en-US" dirty="0"/>
              <a:t>Entered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heaven itself </a:t>
            </a:r>
            <a:r>
              <a:rPr lang="en-US" dirty="0"/>
              <a:t>(9:23-28)</a:t>
            </a:r>
          </a:p>
        </p:txBody>
      </p:sp>
    </p:spTree>
    <p:extLst>
      <p:ext uri="{BB962C8B-B14F-4D97-AF65-F5344CB8AC3E}">
        <p14:creationId xmlns:p14="http://schemas.microsoft.com/office/powerpoint/2010/main" val="3390067681"/>
      </p:ext>
    </p:extLst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298D-3966-4967-96B4-8F9C49CD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777A5-4F54-4FD4-BCD9-C35F0BEFD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to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“order” </a:t>
            </a:r>
            <a:r>
              <a:rPr lang="en-US" dirty="0"/>
              <a:t>Jesus is compared to Melchizedek.</a:t>
            </a:r>
          </a:p>
          <a:p>
            <a:r>
              <a:rPr lang="en-US" dirty="0"/>
              <a:t>As to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“function”</a:t>
            </a:r>
            <a:r>
              <a:rPr lang="en-US" dirty="0"/>
              <a:t> He is compared to the High Priest of the Levitical priesthood (Aaron).</a:t>
            </a:r>
          </a:p>
          <a:p>
            <a:r>
              <a:rPr lang="en-US" dirty="0"/>
              <a:t>But different than under Levi, He is both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Priest and sacrifice – bringing eternal redemption through His own blood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554350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40FE9-A3CF-4F6A-8CB9-ADCFEFDC0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What is a priest?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F40F-B12B-4A1E-9307-0698EC7F8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6000"/>
            <a:ext cx="7772400" cy="4191000"/>
          </a:xfrm>
        </p:spPr>
        <p:txBody>
          <a:bodyPr>
            <a:normAutofit/>
          </a:bodyPr>
          <a:lstStyle/>
          <a:p>
            <a:r>
              <a:rPr lang="en-US" sz="2800" dirty="0"/>
              <a:t>All divinely revealed worship, Old and New Testaments, had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altar, sacrifice, and priesthood</a:t>
            </a:r>
            <a:r>
              <a:rPr lang="en-US" sz="2800" b="1" dirty="0"/>
              <a:t>.</a:t>
            </a:r>
          </a:p>
          <a:p>
            <a:pPr lvl="1"/>
            <a:r>
              <a:rPr lang="en-US" sz="2600" dirty="0"/>
              <a:t>Patriarchal Age (Adam, Noah, Abram)</a:t>
            </a:r>
          </a:p>
          <a:p>
            <a:pPr lvl="1"/>
            <a:r>
              <a:rPr lang="en-US" sz="2600" dirty="0"/>
              <a:t>Law of Moses (Tabernacle, Temple)</a:t>
            </a:r>
          </a:p>
          <a:p>
            <a:pPr lvl="1"/>
            <a:r>
              <a:rPr lang="en-US" sz="2600" dirty="0"/>
              <a:t>New Covenant Priesthood of Jesus</a:t>
            </a:r>
          </a:p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Priest: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/>
              <a:t>“One who offers sacrifice and has the charge of things pertaining thereto”</a:t>
            </a:r>
          </a:p>
        </p:txBody>
      </p:sp>
    </p:spTree>
    <p:extLst>
      <p:ext uri="{BB962C8B-B14F-4D97-AF65-F5344CB8AC3E}">
        <p14:creationId xmlns:p14="http://schemas.microsoft.com/office/powerpoint/2010/main" val="717022421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CD1F-0936-4CE3-8B17-0598AE99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927098"/>
            <a:ext cx="7058830" cy="709865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sz="3600" b="1" dirty="0"/>
              <a:t> New Order Was Prophesied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0D7A-F6AB-4D33-9BEC-7A381A5B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343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By specific statements</a:t>
            </a:r>
            <a:r>
              <a:rPr lang="en-US" dirty="0"/>
              <a:t>:</a:t>
            </a:r>
          </a:p>
          <a:p>
            <a:pPr lvl="1"/>
            <a:r>
              <a:rPr lang="en-US" sz="2600" i="1" dirty="0"/>
              <a:t>“Behold, the days come, saith Jehovah, that I will make a new covenant with the house of Israel, and with the house of Judah”</a:t>
            </a:r>
            <a:r>
              <a:rPr lang="en-US" dirty="0"/>
              <a:t> (Jer. 31:31, Heb. 8)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By types, shadows, figures, copies </a:t>
            </a:r>
            <a:r>
              <a:rPr lang="en-US" dirty="0"/>
              <a:t>– all words used to show that there were things in the OT that pointed to things to come.</a:t>
            </a:r>
          </a:p>
          <a:p>
            <a:pPr lvl="1"/>
            <a:r>
              <a:rPr lang="en-US" dirty="0"/>
              <a:t>Hebrews 8:4-5, 9:8-9, 10:1-2</a:t>
            </a:r>
          </a:p>
        </p:txBody>
      </p:sp>
    </p:spTree>
    <p:extLst>
      <p:ext uri="{BB962C8B-B14F-4D97-AF65-F5344CB8AC3E}">
        <p14:creationId xmlns:p14="http://schemas.microsoft.com/office/powerpoint/2010/main" val="2202028475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66AB2-AB06-4187-9C74-76C88EF8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685800"/>
            <a:ext cx="6906430" cy="1066800"/>
          </a:xfrm>
        </p:spPr>
        <p:txBody>
          <a:bodyPr/>
          <a:lstStyle/>
          <a:p>
            <a:r>
              <a:rPr lang="en-US" dirty="0"/>
              <a:t>Understanding the Priesthood of Jesus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D1D07-1F58-4612-8A11-7226F621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286000"/>
            <a:ext cx="8001000" cy="4191000"/>
          </a:xfrm>
        </p:spPr>
        <p:txBody>
          <a:bodyPr/>
          <a:lstStyle/>
          <a:p>
            <a:r>
              <a:rPr lang="en-US" dirty="0"/>
              <a:t>To understand fully the priesthood of Jesus we have to look at the priesthoods of both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Melchizedek and Aaron</a:t>
            </a:r>
            <a:r>
              <a:rPr lang="en-US" dirty="0"/>
              <a:t>. </a:t>
            </a:r>
          </a:p>
          <a:p>
            <a:r>
              <a:rPr lang="en-US" dirty="0"/>
              <a:t>The priesthood of Jesus was like Melchizedek as to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“order.”</a:t>
            </a:r>
          </a:p>
          <a:p>
            <a:r>
              <a:rPr lang="en-US" dirty="0"/>
              <a:t>The priesthood of Jesus was like Levi (Aaron) as to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“function.”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 COMPARISON OF CHRIST &amp; AARON.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22872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92ED3-5694-4DAC-99BF-8A2CFEC9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27098"/>
            <a:ext cx="7467600" cy="709865"/>
          </a:xfrm>
        </p:spPr>
        <p:txBody>
          <a:bodyPr/>
          <a:lstStyle/>
          <a:p>
            <a:r>
              <a:rPr lang="en-US" sz="4000" dirty="0"/>
              <a:t>1. Both Were Divinely Chosen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6C47-A056-4581-8541-A630302C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09800"/>
            <a:ext cx="8610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Heb. 5:1-6 </a:t>
            </a:r>
            <a:r>
              <a:rPr lang="en-US" dirty="0"/>
              <a:t>– “For every high priest, being taken from among men, is appointed for men in things pertaining to God, that he may offer both gifts and sacrifices for sins: who can bear gently with the ignorant and erring, for that he himself also is compassed with infirmity; and by reason thereof is bound, as for the people, so also for himself, to offer for sins.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And no man taketh the honor unto himself, but when he is called of God, even as was Aaron. So Christ also glorified not himself to be made a high priest</a:t>
            </a:r>
            <a:r>
              <a:rPr lang="en-US" dirty="0"/>
              <a:t>, but he that </a:t>
            </a:r>
            <a:r>
              <a:rPr lang="en-US" dirty="0" err="1"/>
              <a:t>spake</a:t>
            </a:r>
            <a:r>
              <a:rPr lang="en-US" dirty="0"/>
              <a:t> unto him,  Thou art my Son, this day have I begotten thee:  as he saith also in another place, Thou art a priest for ever after the order of Melchizedek.”  </a:t>
            </a:r>
          </a:p>
        </p:txBody>
      </p:sp>
    </p:spTree>
    <p:extLst>
      <p:ext uri="{BB962C8B-B14F-4D97-AF65-F5344CB8AC3E}">
        <p14:creationId xmlns:p14="http://schemas.microsoft.com/office/powerpoint/2010/main" val="870394830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7B7BC-1DEB-4855-96C2-01151D318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Cannot Change God’s Divine 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3A333-B5C2-4A9E-AD4D-9516C5BC6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910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Jeroboam</a:t>
            </a:r>
            <a:r>
              <a:rPr lang="en-US" dirty="0"/>
              <a:t> ordained priests from other tribes and was condemned by God (1 Kings 12:30-31, </a:t>
            </a:r>
            <a:r>
              <a:rPr lang="en-US" dirty="0" err="1"/>
              <a:t>ch.</a:t>
            </a:r>
            <a:r>
              <a:rPr lang="en-US" dirty="0"/>
              <a:t> 13)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We cannot change God’s law </a:t>
            </a:r>
            <a:r>
              <a:rPr lang="en-US" dirty="0"/>
              <a:t>concerning the “ordination” of priests today. </a:t>
            </a:r>
          </a:p>
          <a:p>
            <a:pPr lvl="1"/>
            <a:r>
              <a:rPr lang="en-US" dirty="0"/>
              <a:t>Christians are “priests” under Jesus our High Priest (1 Pet. 2:5)</a:t>
            </a:r>
          </a:p>
          <a:p>
            <a:pPr lvl="1"/>
            <a:r>
              <a:rPr lang="en-US" dirty="0"/>
              <a:t>How do we become priests?  Can we change that divine pattern?</a:t>
            </a:r>
          </a:p>
        </p:txBody>
      </p:sp>
    </p:spTree>
    <p:extLst>
      <p:ext uri="{BB962C8B-B14F-4D97-AF65-F5344CB8AC3E}">
        <p14:creationId xmlns:p14="http://schemas.microsoft.com/office/powerpoint/2010/main" val="530154504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1A3F-546B-4151-A0E3-ED1BD2543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086600" cy="1219200"/>
          </a:xfrm>
        </p:spPr>
        <p:txBody>
          <a:bodyPr/>
          <a:lstStyle/>
          <a:p>
            <a:r>
              <a:rPr lang="en-US" dirty="0"/>
              <a:t>2. Both Had High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5D313-657B-4B14-835E-AE12F7765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362200"/>
            <a:ext cx="8382000" cy="4114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High Priest</a:t>
            </a:r>
          </a:p>
          <a:p>
            <a:pPr lvl="1"/>
            <a:r>
              <a:rPr lang="en-US" dirty="0"/>
              <a:t>Lev. 21:17 – “No man of the seed of Aaron the priest,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that hath a blemish</a:t>
            </a:r>
            <a:r>
              <a:rPr lang="en-US" dirty="0"/>
              <a:t>, shall come nigh to offer the offerings of Jehovah made by fire: he hath a blemish; he shall not come nigh to offer the bread of his God.”</a:t>
            </a:r>
          </a:p>
          <a:p>
            <a:pPr lvl="1"/>
            <a:r>
              <a:rPr lang="en-US" dirty="0"/>
              <a:t>Heb. 5:2-3 – “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Who can bear gently with the ignorant and erring</a:t>
            </a:r>
            <a:r>
              <a:rPr lang="en-US" dirty="0"/>
              <a:t>, for that he himself also is compassed with infirmity; and by reason thereof is bound, as for the people, so also for himself, to offer for sins.”</a:t>
            </a:r>
          </a:p>
        </p:txBody>
      </p:sp>
    </p:spTree>
    <p:extLst>
      <p:ext uri="{BB962C8B-B14F-4D97-AF65-F5344CB8AC3E}">
        <p14:creationId xmlns:p14="http://schemas.microsoft.com/office/powerpoint/2010/main" val="1790133862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0A3CE-39CF-49A3-A4FE-1898319C5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107842" cy="58674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Jesus </a:t>
            </a:r>
            <a:r>
              <a:rPr lang="en-US" dirty="0"/>
              <a:t>(high qualifications)</a:t>
            </a:r>
          </a:p>
          <a:p>
            <a:pPr lvl="1"/>
            <a:r>
              <a:rPr lang="en-US" sz="2600" dirty="0"/>
              <a:t>His sinlessness qualified Him to be the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author of eternal salvation to all who obey Him</a:t>
            </a:r>
            <a:r>
              <a:rPr lang="en-US" sz="2600" dirty="0"/>
              <a:t>.</a:t>
            </a:r>
          </a:p>
          <a:p>
            <a:pPr lvl="2"/>
            <a:r>
              <a:rPr lang="en-US" sz="2600" dirty="0"/>
              <a:t>Heb. 5:8-10 – “author of eternal salvation”</a:t>
            </a:r>
          </a:p>
          <a:p>
            <a:pPr lvl="2"/>
            <a:r>
              <a:rPr lang="en-US" sz="2600" dirty="0"/>
              <a:t>Heb. 7:26-27 – “holy, guileless, undefiled”  Did not need to offer up sacrifices for his own sins. </a:t>
            </a:r>
          </a:p>
          <a:p>
            <a:pPr lvl="2"/>
            <a:r>
              <a:rPr lang="en-US" sz="2600" dirty="0"/>
              <a:t>1 Peter 2:22-24 – “Who did no sin, neither was guile found in His mouth”</a:t>
            </a:r>
          </a:p>
          <a:p>
            <a:pPr lvl="1"/>
            <a:r>
              <a:rPr lang="en-US" sz="2600" dirty="0"/>
              <a:t>Jesus also could deal gently with the erring for He was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tempted in all points as we are, yet without sin </a:t>
            </a:r>
            <a:r>
              <a:rPr lang="en-US" sz="2600" dirty="0"/>
              <a:t>(Heb. 4:14-16).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67900"/>
      </p:ext>
    </p:extLst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1353B-555B-4417-A398-2E731CBF2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0"/>
            <a:ext cx="6906430" cy="990600"/>
          </a:xfrm>
        </p:spPr>
        <p:txBody>
          <a:bodyPr/>
          <a:lstStyle/>
          <a:p>
            <a:r>
              <a:rPr lang="en-US" sz="3800" dirty="0"/>
              <a:t>3.  Both Offered An Atoning Sacrifice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667F-BEB9-42FD-9B2A-412A9C199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107842" cy="44196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The Day of Atonement </a:t>
            </a:r>
            <a:r>
              <a:rPr lang="en-US" dirty="0"/>
              <a:t>(Lev. 16)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Yearly sacrifice </a:t>
            </a:r>
            <a:r>
              <a:rPr lang="en-US" dirty="0"/>
              <a:t>for the whole nation.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First, a sin offering </a:t>
            </a:r>
            <a:r>
              <a:rPr lang="en-US" dirty="0"/>
              <a:t>for himself and his house (6)</a:t>
            </a:r>
          </a:p>
          <a:p>
            <a:pPr lvl="2"/>
            <a:r>
              <a:rPr lang="en-US" sz="2000" dirty="0"/>
              <a:t>Young bullock - blood brought “within the veil” (14)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Two goats </a:t>
            </a:r>
            <a:r>
              <a:rPr lang="en-US" dirty="0"/>
              <a:t>– one for the sins of the people, one “for Azazel” (scape-goat, KJV) </a:t>
            </a:r>
          </a:p>
          <a:p>
            <a:pPr lvl="2"/>
            <a:r>
              <a:rPr lang="en-US" sz="2000" dirty="0"/>
              <a:t>First goat – killed and blood taken “within the veil” (vs. 15-16)</a:t>
            </a:r>
          </a:p>
          <a:p>
            <a:pPr lvl="2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goat – to confess over the goat all the sins of the people and he was sent away into the wilderness (21-22)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59691"/>
      </p:ext>
    </p:extLst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716</TotalTime>
  <Words>884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The Priesthood of  Jesus Christ</vt:lpstr>
      <vt:lpstr>What is a priest?</vt:lpstr>
      <vt:lpstr>A New Order Was Prophesied</vt:lpstr>
      <vt:lpstr>Understanding the Priesthood of Jesus Christ</vt:lpstr>
      <vt:lpstr>1. Both Were Divinely Chosen</vt:lpstr>
      <vt:lpstr>We Cannot Change God’s Divine Appointments</vt:lpstr>
      <vt:lpstr>2. Both Had High Qualifications</vt:lpstr>
      <vt:lpstr>PowerPoint Presentation</vt:lpstr>
      <vt:lpstr>3.  Both Offered An Atoning Sacrifice</vt:lpstr>
      <vt:lpstr>Jesus: Our HP and Goat (Hebrews 9 &amp; 10)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Cannot Be  Undone</dc:title>
  <dc:creator>Windows User</dc:creator>
  <cp:lastModifiedBy>Wilson</cp:lastModifiedBy>
  <cp:revision>32</cp:revision>
  <cp:lastPrinted>2019-05-12T00:28:48Z</cp:lastPrinted>
  <dcterms:created xsi:type="dcterms:W3CDTF">2019-05-11T21:16:39Z</dcterms:created>
  <dcterms:modified xsi:type="dcterms:W3CDTF">2019-05-12T12:35:05Z</dcterms:modified>
</cp:coreProperties>
</file>