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2"/>
  </p:handoutMasterIdLst>
  <p:sldIdLst>
    <p:sldId id="256" r:id="rId2"/>
    <p:sldId id="272" r:id="rId3"/>
    <p:sldId id="273" r:id="rId4"/>
    <p:sldId id="271" r:id="rId5"/>
    <p:sldId id="274" r:id="rId6"/>
    <p:sldId id="275" r:id="rId7"/>
    <p:sldId id="257" r:id="rId8"/>
    <p:sldId id="258" r:id="rId9"/>
    <p:sldId id="267" r:id="rId10"/>
    <p:sldId id="269" r:id="rId11"/>
    <p:sldId id="268" r:id="rId12"/>
    <p:sldId id="259" r:id="rId13"/>
    <p:sldId id="260" r:id="rId14"/>
    <p:sldId id="261" r:id="rId15"/>
    <p:sldId id="262" r:id="rId16"/>
    <p:sldId id="263" r:id="rId17"/>
    <p:sldId id="266" r:id="rId18"/>
    <p:sldId id="277" r:id="rId19"/>
    <p:sldId id="276" r:id="rId20"/>
    <p:sldId id="270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860149-B2C0-417A-948F-AD7E022B82D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0CAE06-AA7D-4A62-A288-89F95B83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72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3FDDF1-3F6E-4E78-96C3-FA119856B7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8CAB1-FA2F-46D1-9048-927517B3F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82540"/>
      </p:ext>
    </p:extLst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F67C2-DA15-42B0-928C-AC8F811B4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8793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3A81C-6A7F-44E9-B078-D10E96DCD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162774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1A32D-1697-49CB-8E11-4EB5392EE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336806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5D80A-059E-43F9-8B0B-0F9B35047D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541754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AAD7A-55CD-4A25-8531-97289C6D2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237270"/>
      </p:ext>
    </p:extLst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20A6F-9CCC-4261-A5EE-5D580E6C0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937064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7069A-F0CB-4868-A40D-608ACD53B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344049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CA4FE-A303-41F4-8207-4E2083CFE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481989"/>
      </p:ext>
    </p:extLst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413C4-E0CD-40D6-965B-5BC75AAF6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23623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903397D-A016-4E68-8A35-2AA6F3EDA1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 bldLvl="3">
        <p:tmplLst>
          <p:tmpl lvl="1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3048000"/>
          </a:xfrm>
        </p:spPr>
        <p:txBody>
          <a:bodyPr/>
          <a:lstStyle/>
          <a:p>
            <a:r>
              <a:rPr lang="en-US" altLang="en-US" sz="5800" b="1" dirty="0"/>
              <a:t>The Truth Will Set You Free</a:t>
            </a:r>
            <a:r>
              <a:rPr lang="en-US" altLang="en-US" sz="5800" dirty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3600" dirty="0"/>
              <a:t>John 8:32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9800" y="5410200"/>
            <a:ext cx="2667000" cy="990600"/>
          </a:xfrm>
        </p:spPr>
        <p:txBody>
          <a:bodyPr/>
          <a:lstStyle/>
          <a:p>
            <a:r>
              <a:rPr lang="en-US" altLang="en-US" sz="2400" dirty="0"/>
              <a:t>Lake Gibson</a:t>
            </a:r>
          </a:p>
          <a:p>
            <a:r>
              <a:rPr lang="en-US" altLang="en-US" sz="2400" dirty="0"/>
              <a:t>March 31, 2019</a:t>
            </a:r>
          </a:p>
        </p:txBody>
      </p:sp>
    </p:spTree>
  </p:cSld>
  <p:clrMapOvr>
    <a:masterClrMapping/>
  </p:clrMapOvr>
  <p:transition spd="med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Barna</a:t>
            </a:r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Group </a:t>
            </a:r>
            <a:r>
              <a:rPr lang="en-US" dirty="0"/>
              <a:t>research reports that 81% of young people have adopted the view that “truth is relative to his or her circumstances.” </a:t>
            </a:r>
          </a:p>
          <a:p>
            <a:r>
              <a:rPr lang="en-US" dirty="0"/>
              <a:t>“As a society we have adopted the philosophy of Friedrich Nietzsche, “You have your way. I have my way. As for the </a:t>
            </a:r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right way, the correct way, and the only way</a:t>
            </a:r>
            <a:r>
              <a:rPr lang="en-US" dirty="0"/>
              <a:t>, it does not exist.”  (Francis Beckwith)</a:t>
            </a:r>
          </a:p>
          <a:p>
            <a:r>
              <a:rPr lang="en-US" dirty="0"/>
              <a:t>“There is </a:t>
            </a:r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no truth </a:t>
            </a:r>
            <a:r>
              <a:rPr lang="en-US" dirty="0"/>
              <a:t>with a capital T.”</a:t>
            </a:r>
          </a:p>
        </p:txBody>
      </p:sp>
    </p:spTree>
    <p:extLst>
      <p:ext uri="{BB962C8B-B14F-4D97-AF65-F5344CB8AC3E}">
        <p14:creationId xmlns:p14="http://schemas.microsoft.com/office/powerpoint/2010/main" val="110706042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en-US" altLang="en-US" dirty="0"/>
              <a:t>This philosophy is not new – it is the same belief held by Pilate, Roman governor. </a:t>
            </a:r>
          </a:p>
          <a:p>
            <a:pPr lvl="1"/>
            <a:r>
              <a:rPr lang="en-US" altLang="en-US" dirty="0"/>
              <a:t>“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What is truth</a:t>
            </a:r>
            <a:r>
              <a:rPr lang="en-US" altLang="en-US" dirty="0"/>
              <a:t>?”  (John 18:33-38)</a:t>
            </a:r>
          </a:p>
          <a:p>
            <a:r>
              <a:rPr lang="en-US" altLang="en-US" dirty="0"/>
              <a:t>The reality is – that there are none that really believe that truth is completely relative.  They all believe that there is “truth” in certain areas.</a:t>
            </a:r>
          </a:p>
          <a:p>
            <a:pPr lvl="1"/>
            <a:r>
              <a:rPr lang="en-US" altLang="en-US" dirty="0"/>
              <a:t>Ask them about “global warming.”</a:t>
            </a:r>
          </a:p>
          <a:p>
            <a:pPr lvl="1"/>
            <a:r>
              <a:rPr lang="en-US" altLang="en-US" dirty="0"/>
              <a:t>Ask them about abortion.</a:t>
            </a:r>
          </a:p>
          <a:p>
            <a:pPr lvl="1"/>
            <a:r>
              <a:rPr lang="en-US" altLang="en-US" dirty="0"/>
              <a:t>Ask them about animal rights. </a:t>
            </a:r>
          </a:p>
          <a:p>
            <a:pPr lvl="1"/>
            <a:r>
              <a:rPr lang="en-US" altLang="en-US" dirty="0"/>
              <a:t>“I think it is immoral to have children today.”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1459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r>
              <a:rPr lang="en-US" altLang="en-US" sz="3600" b="1" dirty="0"/>
              <a:t>Jesus</a:t>
            </a:r>
            <a:r>
              <a:rPr lang="en-US" altLang="en-US" sz="3600" dirty="0"/>
              <a:t> </a:t>
            </a:r>
            <a:r>
              <a:rPr lang="en-US" altLang="en-US" sz="3600" b="1" dirty="0"/>
              <a:t>Believed In and Taught An Absolute Standard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4196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 dirty="0"/>
              <a:t>“And ye shall know 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the truth</a:t>
            </a:r>
            <a:r>
              <a:rPr lang="en-US" altLang="en-US" dirty="0"/>
              <a:t>, and </a:t>
            </a:r>
            <a:r>
              <a:rPr lang="en-US" altLang="en-US" b="1" dirty="0"/>
              <a:t>the truth</a:t>
            </a:r>
            <a:r>
              <a:rPr lang="en-US" altLang="en-US" dirty="0"/>
              <a:t> shall make you free.”  (8:32)</a:t>
            </a:r>
          </a:p>
          <a:p>
            <a:pPr>
              <a:spcAft>
                <a:spcPct val="20000"/>
              </a:spcAft>
            </a:pPr>
            <a:r>
              <a:rPr lang="en-US" altLang="en-US" dirty="0"/>
              <a:t>“Sanctify them in 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the truth</a:t>
            </a:r>
            <a:r>
              <a:rPr lang="en-US" altLang="en-US" dirty="0"/>
              <a:t>, thy 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word</a:t>
            </a:r>
            <a:r>
              <a:rPr lang="en-US" altLang="en-US" dirty="0"/>
              <a:t> is 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truth</a:t>
            </a:r>
            <a:r>
              <a:rPr lang="en-US" altLang="en-US" b="1" dirty="0"/>
              <a:t>.</a:t>
            </a:r>
            <a:r>
              <a:rPr lang="en-US" altLang="en-US" dirty="0"/>
              <a:t>”  (17:17)</a:t>
            </a:r>
          </a:p>
          <a:p>
            <a:pPr>
              <a:spcAft>
                <a:spcPct val="20000"/>
              </a:spcAft>
            </a:pPr>
            <a:r>
              <a:rPr lang="en-US" altLang="en-US" dirty="0"/>
              <a:t>“To this end have I been born, and to this end am I come into the world, that I should bear witness unto 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the truth</a:t>
            </a:r>
            <a:r>
              <a:rPr lang="en-US" altLang="en-US" b="1" dirty="0"/>
              <a:t>.</a:t>
            </a:r>
            <a:r>
              <a:rPr lang="en-US" altLang="en-US" dirty="0"/>
              <a:t>”  (18:37)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/>
          <a:lstStyle/>
          <a:p>
            <a:r>
              <a:rPr lang="en-US" altLang="en-US" sz="4000" b="1" dirty="0"/>
              <a:t>2. Truth Comes Through Jesus </a:t>
            </a:r>
            <a:endParaRPr lang="en-US" alt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altLang="en-US" sz="3100" dirty="0"/>
              <a:t>John 1:14-18 – “For the law was given through Moses, grace and truth came through Jesus Christ.”</a:t>
            </a:r>
          </a:p>
          <a:p>
            <a:pPr>
              <a:spcAft>
                <a:spcPct val="25000"/>
              </a:spcAft>
            </a:pPr>
            <a:r>
              <a:rPr lang="en-US" altLang="en-US" sz="3100" dirty="0"/>
              <a:t>“If ye abide in my word, then are ye truly my disciples; and ye shall know the truth and the truth shall make you free.” (John 8:31-32). </a:t>
            </a:r>
          </a:p>
          <a:p>
            <a:pPr>
              <a:spcAft>
                <a:spcPct val="25000"/>
              </a:spcAft>
            </a:pPr>
            <a:r>
              <a:rPr lang="en-US" altLang="en-US" sz="3100" dirty="0"/>
              <a:t>“I speak the things which I have seen with my Father” (v. 38).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1400"/>
              </a:spcAft>
            </a:pPr>
            <a:r>
              <a:rPr lang="en-US" altLang="en-US" dirty="0"/>
              <a:t>“Ye seek to kill me a man that hath told you the truth, which I heard from God” </a:t>
            </a:r>
            <a:r>
              <a:rPr lang="en-US" altLang="en-US" sz="2800" dirty="0"/>
              <a:t>(40, see 8:26, 12:49, 15:15, 1:14)</a:t>
            </a:r>
            <a:endParaRPr lang="en-US" altLang="en-US" dirty="0"/>
          </a:p>
          <a:p>
            <a:pPr>
              <a:spcAft>
                <a:spcPts val="1400"/>
              </a:spcAft>
            </a:pPr>
            <a:r>
              <a:rPr lang="en-US" altLang="en-US" dirty="0"/>
              <a:t>“I am the way, and the truth, and the life, no one cometh unto the Father, but by me.”  (14:6)</a:t>
            </a:r>
          </a:p>
          <a:p>
            <a:pPr>
              <a:spcAft>
                <a:spcPts val="1400"/>
              </a:spcAft>
            </a:pPr>
            <a:r>
              <a:rPr lang="en-US" altLang="en-US" dirty="0"/>
              <a:t>“Sanctify them in the truth, thy word is truth.”  (17:17)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r>
              <a:rPr lang="en-US" altLang="en-US" sz="4000" b="1" dirty="0"/>
              <a:t>Are We </a:t>
            </a:r>
            <a:r>
              <a:rPr lang="en-US" altLang="en-US" sz="4000" b="1" i="1" dirty="0">
                <a:solidFill>
                  <a:schemeClr val="tx2">
                    <a:lumMod val="90000"/>
                  </a:schemeClr>
                </a:solidFill>
              </a:rPr>
              <a:t>Really</a:t>
            </a:r>
            <a:r>
              <a:rPr lang="en-US" altLang="en-US" sz="4000" b="1" dirty="0"/>
              <a:t>  Listening</a:t>
            </a:r>
            <a:br>
              <a:rPr lang="en-US" altLang="en-US" sz="4000" b="1" dirty="0"/>
            </a:br>
            <a:r>
              <a:rPr lang="en-US" altLang="en-US" sz="4000" b="1" dirty="0"/>
              <a:t>To Jesus? </a:t>
            </a:r>
            <a:endParaRPr lang="en-US" alt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There are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many</a:t>
            </a:r>
            <a:r>
              <a:rPr lang="en-US" altLang="en-US" dirty="0"/>
              <a:t> voices out there.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2900" dirty="0">
                <a:solidFill>
                  <a:schemeClr val="tx2">
                    <a:lumMod val="90000"/>
                  </a:schemeClr>
                </a:solidFill>
              </a:rPr>
              <a:t>Teachers and preachers </a:t>
            </a:r>
            <a:r>
              <a:rPr lang="en-US" altLang="en-US" sz="2900" dirty="0"/>
              <a:t>who preach a variety of “gospels”  (Gal. 1:6-10).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2900" dirty="0">
                <a:solidFill>
                  <a:schemeClr val="tx2">
                    <a:lumMod val="90000"/>
                  </a:schemeClr>
                </a:solidFill>
              </a:rPr>
              <a:t>Traditions</a:t>
            </a:r>
            <a:r>
              <a:rPr lang="en-US" altLang="en-US" sz="2900" dirty="0"/>
              <a:t> of men (Matt. 15:1-9)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2900" dirty="0"/>
              <a:t>Col. 2:8 - “See to it that no one takes you captive through </a:t>
            </a:r>
            <a:r>
              <a:rPr lang="en-US" altLang="en-US" sz="2900" dirty="0">
                <a:solidFill>
                  <a:schemeClr val="tx2">
                    <a:lumMod val="90000"/>
                  </a:schemeClr>
                </a:solidFill>
              </a:rPr>
              <a:t>philosophy and empty deception</a:t>
            </a:r>
            <a:r>
              <a:rPr lang="en-US" altLang="en-US" sz="2900" dirty="0"/>
              <a:t>, according to the tradition of men, according to the elementary principles of the world, rather than according to Christ.”</a:t>
            </a:r>
            <a:endParaRPr lang="en-US" altLang="en-US" sz="2900" dirty="0">
              <a:hlinkClick r:id="" action="ppaction://noaction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3.  The Truth Will Set You Free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altLang="en-US" dirty="0"/>
              <a:t>The Jews’ reaction: “We … have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never</a:t>
            </a:r>
            <a:r>
              <a:rPr lang="en-US" altLang="en-US" dirty="0"/>
              <a:t> been in bondage to any man” (vs. 33).</a:t>
            </a:r>
          </a:p>
          <a:p>
            <a:pPr>
              <a:spcAft>
                <a:spcPct val="30000"/>
              </a:spcAft>
            </a:pPr>
            <a:r>
              <a:rPr lang="en-US" altLang="en-US" dirty="0"/>
              <a:t>Jesus’ answer: “Everyone who commits sin is the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slave of sin</a:t>
            </a:r>
            <a:r>
              <a:rPr lang="en-US" altLang="en-US" dirty="0"/>
              <a:t>.” (vs. 34)</a:t>
            </a:r>
          </a:p>
          <a:p>
            <a:r>
              <a:rPr lang="en-US" altLang="en-US" dirty="0"/>
              <a:t>“So if the Son makes you free, you will be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free indeed</a:t>
            </a:r>
            <a:r>
              <a:rPr lang="en-US" altLang="en-US" dirty="0"/>
              <a:t>.”  (vs. 36)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Truth Brings Real Freedom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>
              <a:spcAft>
                <a:spcPct val="35000"/>
              </a:spcAft>
            </a:pPr>
            <a:r>
              <a:rPr lang="en-US" altLang="en-US" dirty="0"/>
              <a:t>Freedom from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ignorance</a:t>
            </a:r>
            <a:r>
              <a:rPr lang="en-US" altLang="en-US" dirty="0"/>
              <a:t> (Acts 17:23)</a:t>
            </a:r>
          </a:p>
          <a:p>
            <a:pPr>
              <a:spcAft>
                <a:spcPct val="35000"/>
              </a:spcAft>
            </a:pPr>
            <a:r>
              <a:rPr lang="en-US" altLang="en-US" dirty="0"/>
              <a:t>Freedom from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sin</a:t>
            </a:r>
            <a:r>
              <a:rPr lang="en-US" altLang="en-US" dirty="0"/>
              <a:t> (Rom. 3:21-25)</a:t>
            </a:r>
          </a:p>
          <a:p>
            <a:pPr>
              <a:spcAft>
                <a:spcPct val="35000"/>
              </a:spcAft>
            </a:pPr>
            <a:r>
              <a:rPr lang="en-US" altLang="en-US" dirty="0"/>
              <a:t>Freedom from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guilt</a:t>
            </a:r>
            <a:r>
              <a:rPr lang="en-US" altLang="en-US" dirty="0"/>
              <a:t> (Rom. 5:1-2)</a:t>
            </a:r>
          </a:p>
          <a:p>
            <a:pPr>
              <a:spcAft>
                <a:spcPct val="35000"/>
              </a:spcAft>
            </a:pPr>
            <a:r>
              <a:rPr lang="en-US" altLang="en-US" dirty="0"/>
              <a:t>Freedom from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worry</a:t>
            </a:r>
            <a:r>
              <a:rPr lang="en-US" altLang="en-US" dirty="0"/>
              <a:t> (Matt. 6:25-34)</a:t>
            </a:r>
          </a:p>
          <a:p>
            <a:pPr>
              <a:spcAft>
                <a:spcPct val="35000"/>
              </a:spcAft>
            </a:pPr>
            <a:r>
              <a:rPr lang="en-US" altLang="en-US" dirty="0"/>
              <a:t>Freedom from </a:t>
            </a:r>
            <a:r>
              <a:rPr lang="en-US" altLang="en-US" b="1" dirty="0">
                <a:solidFill>
                  <a:schemeClr val="tx2">
                    <a:lumMod val="90000"/>
                  </a:schemeClr>
                </a:solidFill>
              </a:rPr>
              <a:t>fear</a:t>
            </a:r>
            <a:r>
              <a:rPr lang="en-US" altLang="en-US" dirty="0"/>
              <a:t> (Heb. 2:14-15)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9D3B1B-FFF3-44EC-9AD9-AACACB3F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057400"/>
          </a:xfrm>
        </p:spPr>
        <p:txBody>
          <a:bodyPr/>
          <a:lstStyle/>
          <a:p>
            <a:r>
              <a:rPr lang="en-US" sz="3600" dirty="0"/>
              <a:t>“If therefore the Son shall make you free, ye shall be free indeed.” </a:t>
            </a:r>
            <a:br>
              <a:rPr lang="en-US" sz="3600" dirty="0"/>
            </a:br>
            <a:r>
              <a:rPr lang="en-US" sz="3600" dirty="0"/>
              <a:t>(ASV, John 8:36)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FC5C0-9BE0-41F1-B849-1A4DD3346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57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dirty="0"/>
              <a:t>ὀλίγως</a:t>
            </a:r>
            <a:r>
              <a:rPr lang="en-US" dirty="0"/>
              <a:t>, </a:t>
            </a:r>
            <a:r>
              <a:rPr lang="el-GR" dirty="0"/>
              <a:t>ὄντως</a:t>
            </a:r>
            <a:r>
              <a:rPr lang="en-US" dirty="0"/>
              <a:t>;  AV translates as “indeed” six times, “certainly” once, “of a truth” once, “verily” once.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“</a:t>
            </a:r>
            <a:r>
              <a:rPr lang="en-US" dirty="0"/>
              <a:t>truly, in reality, in point of fact, as opposed to what is pretended, fictitious, false, conjectural.”  (Strong)</a:t>
            </a:r>
          </a:p>
        </p:txBody>
      </p:sp>
    </p:spTree>
    <p:extLst>
      <p:ext uri="{BB962C8B-B14F-4D97-AF65-F5344CB8AC3E}">
        <p14:creationId xmlns:p14="http://schemas.microsoft.com/office/powerpoint/2010/main" val="2842819500"/>
      </p:ext>
    </p:extLst>
  </p:cSld>
  <p:clrMapOvr>
    <a:masterClrMapping/>
  </p:clrMapOvr>
  <p:transition spd="med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196934"/>
      </p:ext>
    </p:extLst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oes she or doesn't she">
            <a:extLst>
              <a:ext uri="{FF2B5EF4-FFF2-40B4-BE49-F238E27FC236}">
                <a16:creationId xmlns:a16="http://schemas.microsoft.com/office/drawing/2014/main" xmlns="" id="{AC81EB41-5EB5-4811-84CA-CBA76C19F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73908"/>
            <a:ext cx="4819754" cy="66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990267"/>
      </p:ext>
    </p:extLst>
  </p:cSld>
  <p:clrMapOvr>
    <a:masterClrMapping/>
  </p:clrMapOvr>
  <p:transition spd="med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F26057-4FB6-4C0A-8DC0-3FBDCEF7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CA5A04-C7C5-4C3A-8BE4-880B6914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z="1600" dirty="0"/>
              <a:t>Advertising works.</a:t>
            </a:r>
          </a:p>
          <a:p>
            <a:r>
              <a:rPr lang="en-US" sz="1600" dirty="0"/>
              <a:t>Getting your message out.</a:t>
            </a:r>
          </a:p>
          <a:p>
            <a:r>
              <a:rPr lang="en-US" sz="1600" dirty="0"/>
              <a:t>Changing people’s minds</a:t>
            </a:r>
          </a:p>
          <a:p>
            <a:r>
              <a:rPr lang="en-US" sz="1600" dirty="0"/>
              <a:t>Making an impression</a:t>
            </a:r>
          </a:p>
          <a:p>
            <a:r>
              <a:rPr lang="en-US" sz="1600" dirty="0"/>
              <a:t>Think of some famous advertising campaigns</a:t>
            </a:r>
          </a:p>
        </p:txBody>
      </p:sp>
    </p:spTree>
    <p:extLst>
      <p:ext uri="{BB962C8B-B14F-4D97-AF65-F5344CB8AC3E}">
        <p14:creationId xmlns:p14="http://schemas.microsoft.com/office/powerpoint/2010/main" val="3910346872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arlboro man">
            <a:extLst>
              <a:ext uri="{FF2B5EF4-FFF2-40B4-BE49-F238E27FC236}">
                <a16:creationId xmlns:a16="http://schemas.microsoft.com/office/drawing/2014/main" xmlns="" id="{2F6F074D-7D15-453A-A66D-4702038C9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76199"/>
            <a:ext cx="5029200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243282"/>
      </p:ext>
    </p:extLst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ett Favre â Got Milk? â Sold (1997)">
            <a:extLst>
              <a:ext uri="{FF2B5EF4-FFF2-40B4-BE49-F238E27FC236}">
                <a16:creationId xmlns:a16="http://schemas.microsoft.com/office/drawing/2014/main" xmlns="" id="{011AE798-4492-4811-A11C-5F73082BA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259080"/>
            <a:ext cx="4841631" cy="629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329550"/>
      </p:ext>
    </p:extLst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just do it">
            <a:extLst>
              <a:ext uri="{FF2B5EF4-FFF2-40B4-BE49-F238E27FC236}">
                <a16:creationId xmlns:a16="http://schemas.microsoft.com/office/drawing/2014/main" xmlns="" id="{2C2A5B21-0F33-4C33-BE79-B87B1E06D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2590800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just do it">
            <a:extLst>
              <a:ext uri="{FF2B5EF4-FFF2-40B4-BE49-F238E27FC236}">
                <a16:creationId xmlns:a16="http://schemas.microsoft.com/office/drawing/2014/main" xmlns="" id="{0D4A89AC-2107-4634-96B5-DC2164FE5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467" y="914400"/>
            <a:ext cx="614115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841975"/>
      </p:ext>
    </p:extLst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eat more chicken">
            <a:extLst>
              <a:ext uri="{FF2B5EF4-FFF2-40B4-BE49-F238E27FC236}">
                <a16:creationId xmlns:a16="http://schemas.microsoft.com/office/drawing/2014/main" xmlns="" id="{908C7BBC-52BC-4A88-84C3-CF6F1EE41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1000"/>
            <a:ext cx="8353425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161700"/>
      </p:ext>
    </p:extLst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r>
              <a:rPr lang="en-US" altLang="en-US" sz="4000" b="1" dirty="0"/>
              <a:t>Three Lessons Concerning Truth From John 8:31-32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505200"/>
          </a:xfrm>
        </p:spPr>
        <p:txBody>
          <a:bodyPr/>
          <a:lstStyle/>
          <a:p>
            <a:pPr>
              <a:spcAft>
                <a:spcPct val="65000"/>
              </a:spcAft>
            </a:pPr>
            <a:r>
              <a:rPr lang="en-US" altLang="en-US" sz="3600" dirty="0"/>
              <a:t>There </a:t>
            </a:r>
            <a:r>
              <a:rPr lang="en-US" altLang="en-US" sz="3600" b="1" dirty="0">
                <a:solidFill>
                  <a:schemeClr val="tx2">
                    <a:lumMod val="90000"/>
                  </a:schemeClr>
                </a:solidFill>
              </a:rPr>
              <a:t>is</a:t>
            </a:r>
            <a:r>
              <a:rPr lang="en-US" altLang="en-US" sz="3600" dirty="0"/>
              <a:t> Truth.</a:t>
            </a:r>
          </a:p>
          <a:p>
            <a:pPr>
              <a:spcAft>
                <a:spcPct val="65000"/>
              </a:spcAft>
            </a:pPr>
            <a:r>
              <a:rPr lang="en-US" altLang="en-US" sz="3600" dirty="0"/>
              <a:t>Truth comes through </a:t>
            </a:r>
            <a:r>
              <a:rPr lang="en-US" altLang="en-US" sz="3600" b="1" dirty="0">
                <a:solidFill>
                  <a:schemeClr val="tx2">
                    <a:lumMod val="90000"/>
                  </a:schemeClr>
                </a:solidFill>
              </a:rPr>
              <a:t>Jesus Christ</a:t>
            </a:r>
            <a:r>
              <a:rPr lang="en-US" altLang="en-US" sz="3600" dirty="0"/>
              <a:t>.</a:t>
            </a:r>
          </a:p>
          <a:p>
            <a:pPr>
              <a:spcAft>
                <a:spcPct val="65000"/>
              </a:spcAft>
            </a:pPr>
            <a:r>
              <a:rPr lang="en-US" altLang="en-US" sz="3600" dirty="0"/>
              <a:t>The Truth will </a:t>
            </a:r>
            <a:r>
              <a:rPr lang="en-US" altLang="en-US" sz="3600" b="1" dirty="0">
                <a:solidFill>
                  <a:schemeClr val="tx2">
                    <a:lumMod val="90000"/>
                  </a:schemeClr>
                </a:solidFill>
              </a:rPr>
              <a:t>set you free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1. There </a:t>
            </a:r>
            <a:r>
              <a:rPr lang="en-US" altLang="en-US" b="1" u="sng" dirty="0"/>
              <a:t>Is</a:t>
            </a:r>
            <a:r>
              <a:rPr lang="en-US" altLang="en-US" b="1" dirty="0"/>
              <a:t> Truth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 dirty="0"/>
              <a:t>We live in a world</a:t>
            </a:r>
            <a:r>
              <a:rPr lang="en-US" altLang="en-US" b="1" dirty="0"/>
              <a:t> </a:t>
            </a:r>
            <a:r>
              <a:rPr lang="en-US" altLang="en-US" dirty="0"/>
              <a:t>where 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truth</a:t>
            </a:r>
            <a:r>
              <a:rPr lang="en-US" altLang="en-US" dirty="0"/>
              <a:t> is considered to be </a:t>
            </a:r>
            <a:r>
              <a:rPr lang="en-US" altLang="en-US" b="1" dirty="0"/>
              <a:t>“</a:t>
            </a:r>
            <a:r>
              <a:rPr lang="en-US" alt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relative</a:t>
            </a:r>
            <a:r>
              <a:rPr lang="en-US" altLang="en-US" b="1" dirty="0"/>
              <a:t>.”</a:t>
            </a:r>
          </a:p>
          <a:p>
            <a:pPr lvl="1">
              <a:spcAft>
                <a:spcPct val="20000"/>
              </a:spcAft>
            </a:pPr>
            <a:r>
              <a:rPr lang="en-US" altLang="en-US" dirty="0"/>
              <a:t>“There is one thing a professor can be absolutely certain of: almost every student entering the university believes, or says he believes, that truth is relative.  … The students, of course, cannot defend their opinion. It is something with which they have been indoctrinated.” (Francis Beckwith)</a:t>
            </a:r>
          </a:p>
          <a:p>
            <a:pPr>
              <a:spcAft>
                <a:spcPct val="20000"/>
              </a:spcAft>
            </a:pPr>
            <a:endParaRPr lang="en-US" alt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Francis Beckwith</a:t>
            </a:r>
            <a:r>
              <a:rPr lang="en-US" dirty="0"/>
              <a:t>:  The growth of moral relativism “has been so subtle and thorough that it is now a core belief – not just of the college elite, but also of the rank and file, white collar and blue collar alike.” </a:t>
            </a:r>
          </a:p>
          <a:p>
            <a:r>
              <a:rPr lang="en-US" dirty="0"/>
              <a:t>Folks say: “What is </a:t>
            </a:r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true for you </a:t>
            </a:r>
            <a:r>
              <a:rPr lang="en-US" dirty="0"/>
              <a:t>is not necessarily </a:t>
            </a:r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true for me</a:t>
            </a:r>
            <a:r>
              <a:rPr lang="en-US" dirty="0"/>
              <a:t>.”</a:t>
            </a:r>
          </a:p>
          <a:p>
            <a:r>
              <a:rPr lang="en-US" dirty="0"/>
              <a:t>Or, “That’s </a:t>
            </a:r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your truth</a:t>
            </a:r>
            <a:r>
              <a:rPr lang="en-US" dirty="0"/>
              <a:t>, not </a:t>
            </a:r>
            <a:r>
              <a:rPr lang="en-US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my truth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3533752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theme/theme1.xml><?xml version="1.0" encoding="utf-8"?>
<a:theme xmlns:a="http://schemas.openxmlformats.org/drawingml/2006/main" name="Textured">
  <a:themeElements>
    <a:clrScheme name="Textured 2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33CC33"/>
      </a:accent1>
      <a:accent2>
        <a:srgbClr val="46562A"/>
      </a:accent2>
      <a:accent3>
        <a:srgbClr val="B2B9AC"/>
      </a:accent3>
      <a:accent4>
        <a:srgbClr val="DADADA"/>
      </a:accent4>
      <a:accent5>
        <a:srgbClr val="ADE2AD"/>
      </a:accent5>
      <a:accent6>
        <a:srgbClr val="3F4D25"/>
      </a:accent6>
      <a:hlink>
        <a:srgbClr val="009999"/>
      </a:hlink>
      <a:folHlink>
        <a:srgbClr val="CC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408</TotalTime>
  <Words>865</Words>
  <Application>Microsoft Office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Textured</vt:lpstr>
      <vt:lpstr>The Truth Will Set You Free   John 8:32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Three Lessons Concerning Truth From John 8:31-32</vt:lpstr>
      <vt:lpstr>1. There Is Truth</vt:lpstr>
      <vt:lpstr>PowerPoint Presentation</vt:lpstr>
      <vt:lpstr>PowerPoint Presentation</vt:lpstr>
      <vt:lpstr>PowerPoint Presentation</vt:lpstr>
      <vt:lpstr>Jesus Believed In and Taught An Absolute Standard </vt:lpstr>
      <vt:lpstr>2. Truth Comes Through Jesus </vt:lpstr>
      <vt:lpstr>PowerPoint Presentation</vt:lpstr>
      <vt:lpstr>Are We Really  Listening To Jesus? </vt:lpstr>
      <vt:lpstr>3.  The Truth Will Set You Free</vt:lpstr>
      <vt:lpstr>Truth Brings Real Freedom</vt:lpstr>
      <vt:lpstr>“If therefore the Son shall make you free, ye shall be free indeed.”  (ASV, John 8:36) </vt:lpstr>
      <vt:lpstr>PowerPoint Presentation</vt:lpstr>
      <vt:lpstr>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 Will Set You Free   (John 8:32)</dc:title>
  <dc:creator>Wilson Copeland</dc:creator>
  <cp:lastModifiedBy>Windows User</cp:lastModifiedBy>
  <cp:revision>33</cp:revision>
  <cp:lastPrinted>2019-03-31T13:15:04Z</cp:lastPrinted>
  <dcterms:created xsi:type="dcterms:W3CDTF">2008-06-01T02:14:11Z</dcterms:created>
  <dcterms:modified xsi:type="dcterms:W3CDTF">2019-03-31T13:15:21Z</dcterms:modified>
</cp:coreProperties>
</file>