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9"/>
  </p:handout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71" r:id="rId13"/>
    <p:sldId id="269" r:id="rId14"/>
    <p:sldId id="270" r:id="rId15"/>
    <p:sldId id="272" r:id="rId16"/>
    <p:sldId id="265" r:id="rId17"/>
    <p:sldId id="259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9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730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F52B6B-40E6-40E3-B781-9898C3260DAF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1EA208-710F-4A87-8159-3EE957933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0558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27C00-861D-40A3-A239-584E56B37A90}" type="datetimeFigureOut">
              <a:rPr lang="en-US" smtClean="0"/>
              <a:t>5/5/2019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745DCC3-55A9-4143-8B75-AE895B27EC6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27C00-861D-40A3-A239-584E56B37A90}" type="datetimeFigureOut">
              <a:rPr lang="en-US" smtClean="0"/>
              <a:t>5/5/2019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5DCC3-55A9-4143-8B75-AE895B27EC6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27C00-861D-40A3-A239-584E56B37A90}" type="datetimeFigureOut">
              <a:rPr lang="en-US" smtClean="0"/>
              <a:t>5/5/2019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5DCC3-55A9-4143-8B75-AE895B27EC6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B79F3B"/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buClr>
                <a:srgbClr val="B79F3B"/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buClr>
                <a:srgbClr val="B79F3B"/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buClr>
                <a:srgbClr val="B79F3B"/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buClr>
                <a:srgbClr val="B79F3B"/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27C00-861D-40A3-A239-584E56B37A90}" type="datetimeFigureOut">
              <a:rPr lang="en-US" smtClean="0"/>
              <a:t>5/5/2019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745DCC3-55A9-4143-8B75-AE895B27EC6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50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build="p" bldLvl="2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27"/>
                        </p:tgtEl>
                      </p:cBhvr>
                    </p:animEffect>
                    <p:anim calcmode="lin" valueType="num">
                      <p:cBhvr>
                        <p:cTn dur="750" fill="hold"/>
                        <p:tgtEl>
                          <p:spTgt spid="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750" fill="hold"/>
                        <p:tgtEl>
                          <p:spTgt spid="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27"/>
                        </p:tgtEl>
                      </p:cBhvr>
                    </p:animEffect>
                    <p:anim calcmode="lin" valueType="num">
                      <p:cBhvr>
                        <p:cTn dur="750" fill="hold"/>
                        <p:tgtEl>
                          <p:spTgt spid="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750" fill="hold"/>
                        <p:tgtEl>
                          <p:spTgt spid="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27"/>
                        </p:tgtEl>
                      </p:cBhvr>
                    </p:animEffect>
                    <p:anim calcmode="lin" valueType="num">
                      <p:cBhvr>
                        <p:cTn dur="750" fill="hold"/>
                        <p:tgtEl>
                          <p:spTgt spid="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750" fill="hold"/>
                        <p:tgtEl>
                          <p:spTgt spid="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27"/>
                        </p:tgtEl>
                      </p:cBhvr>
                    </p:animEffect>
                    <p:anim calcmode="lin" valueType="num">
                      <p:cBhvr>
                        <p:cTn dur="750" fill="hold"/>
                        <p:tgtEl>
                          <p:spTgt spid="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750" fill="hold"/>
                        <p:tgtEl>
                          <p:spTgt spid="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27"/>
                        </p:tgtEl>
                      </p:cBhvr>
                    </p:animEffect>
                    <p:anim calcmode="lin" valueType="num">
                      <p:cBhvr>
                        <p:cTn dur="750" fill="hold"/>
                        <p:tgtEl>
                          <p:spTgt spid="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750" fill="hold"/>
                        <p:tgtEl>
                          <p:spTgt spid="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27C00-861D-40A3-A239-584E56B37A90}" type="datetimeFigureOut">
              <a:rPr lang="en-US" smtClean="0"/>
              <a:t>5/5/2019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5DCC3-55A9-4143-8B75-AE895B27EC6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27C00-861D-40A3-A239-584E56B37A90}" type="datetimeFigureOut">
              <a:rPr lang="en-US" smtClean="0"/>
              <a:t>5/5/2019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5DCC3-55A9-4143-8B75-AE895B27EC6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27C00-861D-40A3-A239-584E56B37A90}" type="datetimeFigureOut">
              <a:rPr lang="en-US" smtClean="0"/>
              <a:t>5/5/2019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745DCC3-55A9-4143-8B75-AE895B27EC6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27C00-861D-40A3-A239-584E56B37A90}" type="datetimeFigureOut">
              <a:rPr lang="en-US" smtClean="0"/>
              <a:t>5/5/2019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5DCC3-55A9-4143-8B75-AE895B27EC6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27C00-861D-40A3-A239-584E56B37A90}" type="datetimeFigureOut">
              <a:rPr lang="en-US" smtClean="0"/>
              <a:t>5/5/2019</a:t>
            </a:fld>
            <a:endParaRPr lang="en-US" dirty="0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5DCC3-55A9-4143-8B75-AE895B27EC6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27C00-861D-40A3-A239-584E56B37A90}" type="datetimeFigureOut">
              <a:rPr lang="en-US" smtClean="0"/>
              <a:t>5/5/2019</a:t>
            </a:fld>
            <a:endParaRPr lang="en-US" dirty="0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5DCC3-55A9-4143-8B75-AE895B27EC6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27C00-861D-40A3-A239-584E56B37A90}" type="datetimeFigureOut">
              <a:rPr lang="en-US" smtClean="0"/>
              <a:t>5/5/2019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5DCC3-55A9-4143-8B75-AE895B27EC6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9927C00-861D-40A3-A239-584E56B37A90}" type="datetimeFigureOut">
              <a:rPr lang="en-US" smtClean="0"/>
              <a:t>5/5/2019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745DCC3-55A9-4143-8B75-AE895B27EC6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133600"/>
            <a:ext cx="8458200" cy="1222375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>
                <a:solidFill>
                  <a:srgbClr val="9A0000"/>
                </a:solidFill>
              </a:rPr>
              <a:t>Yesterday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24600" y="5562600"/>
            <a:ext cx="2209800" cy="91440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Lake Gibson</a:t>
            </a:r>
          </a:p>
          <a:p>
            <a:pPr algn="ctr"/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May 5, 2019</a:t>
            </a:r>
          </a:p>
        </p:txBody>
      </p:sp>
    </p:spTree>
    <p:extLst>
      <p:ext uri="{BB962C8B-B14F-4D97-AF65-F5344CB8AC3E}">
        <p14:creationId xmlns:p14="http://schemas.microsoft.com/office/powerpoint/2010/main" val="12442862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371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9A0000"/>
                </a:solidFill>
              </a:rPr>
              <a:t>I must not let the sins and mistakes of “Yesterday” drag me down.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133600"/>
            <a:ext cx="8686800" cy="4343400"/>
          </a:xfrm>
        </p:spPr>
        <p:txBody>
          <a:bodyPr/>
          <a:lstStyle/>
          <a:p>
            <a:r>
              <a:rPr lang="en-US" b="1" dirty="0"/>
              <a:t>Some people </a:t>
            </a:r>
            <a:r>
              <a:rPr lang="en-US" b="1" dirty="0">
                <a:solidFill>
                  <a:srgbClr val="9A0000"/>
                </a:solidFill>
              </a:rPr>
              <a:t>“beat themselves up” </a:t>
            </a:r>
            <a:r>
              <a:rPr lang="en-US" b="1" dirty="0"/>
              <a:t>over past mistakes.</a:t>
            </a:r>
          </a:p>
          <a:p>
            <a:pPr lvl="1"/>
            <a:r>
              <a:rPr lang="en-US" b="1" dirty="0">
                <a:solidFill>
                  <a:srgbClr val="9A0000"/>
                </a:solidFill>
              </a:rPr>
              <a:t>Sins and embarrassments </a:t>
            </a:r>
            <a:r>
              <a:rPr lang="en-US" b="1" dirty="0"/>
              <a:t>in their “yesterdays.”</a:t>
            </a:r>
          </a:p>
          <a:p>
            <a:pPr lvl="1"/>
            <a:r>
              <a:rPr lang="en-US" b="1" dirty="0">
                <a:solidFill>
                  <a:srgbClr val="9A0000"/>
                </a:solidFill>
              </a:rPr>
              <a:t>Failures</a:t>
            </a:r>
            <a:r>
              <a:rPr lang="en-US" b="1" dirty="0"/>
              <a:t> and missed opportunities.</a:t>
            </a:r>
          </a:p>
          <a:p>
            <a:pPr lvl="1"/>
            <a:r>
              <a:rPr lang="en-US" b="1" dirty="0"/>
              <a:t>Mistakes made in </a:t>
            </a:r>
            <a:r>
              <a:rPr lang="en-US" b="1" dirty="0">
                <a:solidFill>
                  <a:srgbClr val="9A0000"/>
                </a:solidFill>
              </a:rPr>
              <a:t>raising children</a:t>
            </a:r>
            <a:r>
              <a:rPr lang="en-US" b="1" dirty="0"/>
              <a:t>.</a:t>
            </a:r>
          </a:p>
          <a:p>
            <a:pPr lvl="1"/>
            <a:r>
              <a:rPr lang="en-US" b="1" dirty="0"/>
              <a:t>Mistakes made in a </a:t>
            </a:r>
            <a:r>
              <a:rPr lang="en-US" b="1" dirty="0">
                <a:solidFill>
                  <a:srgbClr val="9A0000"/>
                </a:solidFill>
              </a:rPr>
              <a:t>former marriage</a:t>
            </a:r>
            <a:r>
              <a:rPr lang="en-US" b="1" dirty="0"/>
              <a:t>.</a:t>
            </a:r>
          </a:p>
          <a:p>
            <a:r>
              <a:rPr lang="en-US" sz="3400" b="1" dirty="0">
                <a:solidFill>
                  <a:srgbClr val="9A0000"/>
                </a:solidFill>
              </a:rPr>
              <a:t>“How can God ever forgive someone like me?”</a:t>
            </a:r>
          </a:p>
        </p:txBody>
      </p:sp>
    </p:spTree>
    <p:extLst>
      <p:ext uri="{BB962C8B-B14F-4D97-AF65-F5344CB8AC3E}">
        <p14:creationId xmlns:p14="http://schemas.microsoft.com/office/powerpoint/2010/main" val="25909749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2954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9A0000"/>
                </a:solidFill>
              </a:rPr>
              <a:t>We must remember God’s grace and forgiveness!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686800" cy="4098925"/>
          </a:xfrm>
        </p:spPr>
        <p:txBody>
          <a:bodyPr/>
          <a:lstStyle/>
          <a:p>
            <a:r>
              <a:rPr lang="en-US" b="1" dirty="0"/>
              <a:t>Hebrews 8:12 </a:t>
            </a:r>
            <a:r>
              <a:rPr lang="en-US" sz="2800" b="1" dirty="0"/>
              <a:t>(Jer. 31:34) </a:t>
            </a:r>
            <a:r>
              <a:rPr lang="en-US" b="1" dirty="0"/>
              <a:t>– “I will be </a:t>
            </a:r>
            <a:r>
              <a:rPr lang="en-US" b="1" dirty="0">
                <a:solidFill>
                  <a:srgbClr val="9A0000"/>
                </a:solidFill>
              </a:rPr>
              <a:t>merciful</a:t>
            </a:r>
            <a:r>
              <a:rPr lang="en-US" b="1" dirty="0"/>
              <a:t> to their iniquities, and their sins </a:t>
            </a:r>
            <a:r>
              <a:rPr lang="en-US" b="1" dirty="0">
                <a:solidFill>
                  <a:srgbClr val="9A0000"/>
                </a:solidFill>
              </a:rPr>
              <a:t>will I remember no more.” </a:t>
            </a:r>
          </a:p>
          <a:p>
            <a:r>
              <a:rPr lang="en-US" b="1" dirty="0"/>
              <a:t>Eph. 2:4, 8 – “But God being </a:t>
            </a:r>
            <a:r>
              <a:rPr lang="en-US" b="1" dirty="0">
                <a:solidFill>
                  <a:srgbClr val="9A0000"/>
                </a:solidFill>
              </a:rPr>
              <a:t>rich in mercy</a:t>
            </a:r>
            <a:r>
              <a:rPr lang="en-US" b="1" dirty="0"/>
              <a:t>, for His </a:t>
            </a:r>
            <a:r>
              <a:rPr lang="en-US" b="1" dirty="0">
                <a:solidFill>
                  <a:srgbClr val="9A0000"/>
                </a:solidFill>
              </a:rPr>
              <a:t>great love </a:t>
            </a:r>
            <a:r>
              <a:rPr lang="en-US" b="1" dirty="0"/>
              <a:t>wherewith He loved us… For by </a:t>
            </a:r>
            <a:r>
              <a:rPr lang="en-US" b="1" dirty="0">
                <a:solidFill>
                  <a:srgbClr val="9A0000"/>
                </a:solidFill>
              </a:rPr>
              <a:t>grace </a:t>
            </a:r>
            <a:r>
              <a:rPr lang="en-US" b="1" dirty="0"/>
              <a:t>have ye been saved through faith; and that is not of yourselves, </a:t>
            </a:r>
            <a:r>
              <a:rPr lang="en-US" b="1" dirty="0">
                <a:solidFill>
                  <a:srgbClr val="9A0000"/>
                </a:solidFill>
              </a:rPr>
              <a:t>it is the gift of God</a:t>
            </a:r>
            <a:r>
              <a:rPr lang="en-US" b="1" dirty="0"/>
              <a:t>…”</a:t>
            </a:r>
          </a:p>
        </p:txBody>
      </p:sp>
    </p:spTree>
    <p:extLst>
      <p:ext uri="{BB962C8B-B14F-4D97-AF65-F5344CB8AC3E}">
        <p14:creationId xmlns:p14="http://schemas.microsoft.com/office/powerpoint/2010/main" val="8148297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26340E-24AB-49BC-B5E5-7252EA44DC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066800"/>
            <a:ext cx="8610600" cy="5013325"/>
          </a:xfrm>
        </p:spPr>
        <p:txBody>
          <a:bodyPr>
            <a:normAutofit/>
          </a:bodyPr>
          <a:lstStyle/>
          <a:p>
            <a:r>
              <a:rPr lang="en-US" b="1" dirty="0"/>
              <a:t>Rev. 7:14 – “These are they that come out of the great tribulation, and they washed their robes, and </a:t>
            </a:r>
            <a:r>
              <a:rPr lang="en-US" b="1" dirty="0">
                <a:solidFill>
                  <a:srgbClr val="990000"/>
                </a:solidFill>
              </a:rPr>
              <a:t>made them white in the blood of the Lamb.</a:t>
            </a:r>
            <a:r>
              <a:rPr lang="en-US" b="1" dirty="0"/>
              <a:t>” </a:t>
            </a:r>
          </a:p>
          <a:p>
            <a:r>
              <a:rPr lang="en-US" b="1" dirty="0"/>
              <a:t>Heb. 5:9 – “And having been made perfect, He became </a:t>
            </a:r>
            <a:r>
              <a:rPr lang="en-US" b="1" dirty="0">
                <a:solidFill>
                  <a:srgbClr val="990000"/>
                </a:solidFill>
              </a:rPr>
              <a:t>unto all them that obey him the author of eternal salvation</a:t>
            </a:r>
            <a:r>
              <a:rPr lang="en-US" b="1" dirty="0"/>
              <a:t>.”</a:t>
            </a:r>
          </a:p>
          <a:p>
            <a:r>
              <a:rPr lang="en-US" b="1" dirty="0"/>
              <a:t>Acts 22:16 – “Arise, and be baptized, and </a:t>
            </a:r>
            <a:r>
              <a:rPr lang="en-US" b="1" dirty="0">
                <a:solidFill>
                  <a:srgbClr val="990000"/>
                </a:solidFill>
              </a:rPr>
              <a:t>wash away thy sins</a:t>
            </a:r>
            <a:r>
              <a:rPr lang="en-US" b="1" dirty="0"/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18610909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86800" cy="1524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9A0000"/>
                </a:solidFill>
              </a:rPr>
              <a:t>Last of all – I must forget the “successes” of yesterday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686800" cy="4572000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Ask any coach – the most difficult team to coach is the one which won the championship </a:t>
            </a:r>
            <a:r>
              <a:rPr lang="en-US" b="1" dirty="0">
                <a:solidFill>
                  <a:srgbClr val="9A0000"/>
                </a:solidFill>
              </a:rPr>
              <a:t>LAST YEAR</a:t>
            </a:r>
            <a:r>
              <a:rPr lang="en-US" b="1" dirty="0"/>
              <a:t>.  </a:t>
            </a:r>
          </a:p>
          <a:p>
            <a:pPr lvl="1"/>
            <a:r>
              <a:rPr lang="en-US" b="1" dirty="0"/>
              <a:t>It’s easy to become complacent.  </a:t>
            </a:r>
          </a:p>
          <a:p>
            <a:pPr lvl="1"/>
            <a:r>
              <a:rPr lang="en-US" b="1" dirty="0"/>
              <a:t>Easy to have a let down.</a:t>
            </a:r>
          </a:p>
          <a:p>
            <a:pPr lvl="1"/>
            <a:r>
              <a:rPr lang="en-US" b="1" dirty="0"/>
              <a:t>To “rest on one’s laurels.” </a:t>
            </a:r>
          </a:p>
          <a:p>
            <a:r>
              <a:rPr lang="en-US" b="1" dirty="0"/>
              <a:t>It is easy to become filled with </a:t>
            </a:r>
            <a:r>
              <a:rPr lang="en-US" b="1" dirty="0">
                <a:solidFill>
                  <a:srgbClr val="9A0000"/>
                </a:solidFill>
              </a:rPr>
              <a:t>pride</a:t>
            </a:r>
            <a:r>
              <a:rPr lang="en-US" b="1" dirty="0"/>
              <a:t> following </a:t>
            </a:r>
            <a:r>
              <a:rPr lang="en-US" b="1" dirty="0">
                <a:solidFill>
                  <a:srgbClr val="9A0000"/>
                </a:solidFill>
              </a:rPr>
              <a:t>“successes.”  </a:t>
            </a:r>
            <a:r>
              <a:rPr lang="en-US" b="1" dirty="0"/>
              <a:t>Paul says to </a:t>
            </a:r>
            <a:r>
              <a:rPr lang="en-US" b="1" dirty="0">
                <a:solidFill>
                  <a:srgbClr val="9A0000"/>
                </a:solidFill>
              </a:rPr>
              <a:t>“forget” </a:t>
            </a:r>
            <a:r>
              <a:rPr lang="en-US" b="1" dirty="0"/>
              <a:t>what is </a:t>
            </a:r>
            <a:r>
              <a:rPr lang="en-US" b="1" dirty="0">
                <a:solidFill>
                  <a:srgbClr val="9A0000"/>
                </a:solidFill>
              </a:rPr>
              <a:t>behind and press on!</a:t>
            </a:r>
          </a:p>
        </p:txBody>
      </p:sp>
    </p:spTree>
    <p:extLst>
      <p:ext uri="{BB962C8B-B14F-4D97-AF65-F5344CB8AC3E}">
        <p14:creationId xmlns:p14="http://schemas.microsoft.com/office/powerpoint/2010/main" val="2149322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09600"/>
            <a:ext cx="8686800" cy="5943600"/>
          </a:xfrm>
        </p:spPr>
        <p:txBody>
          <a:bodyPr>
            <a:normAutofit/>
          </a:bodyPr>
          <a:lstStyle/>
          <a:p>
            <a:r>
              <a:rPr lang="en-US" b="1" dirty="0"/>
              <a:t>This can happen to </a:t>
            </a:r>
            <a:r>
              <a:rPr lang="en-US" b="1" dirty="0">
                <a:solidFill>
                  <a:srgbClr val="990000"/>
                </a:solidFill>
              </a:rPr>
              <a:t>local congregations</a:t>
            </a:r>
            <a:r>
              <a:rPr lang="en-US" b="1" dirty="0"/>
              <a:t>.</a:t>
            </a:r>
          </a:p>
          <a:p>
            <a:pPr lvl="1"/>
            <a:r>
              <a:rPr lang="en-US" b="1" dirty="0"/>
              <a:t>Work hard for several years.</a:t>
            </a:r>
          </a:p>
          <a:p>
            <a:pPr lvl="1"/>
            <a:r>
              <a:rPr lang="en-US" b="1" dirty="0"/>
              <a:t>The local church grows in number.</a:t>
            </a:r>
          </a:p>
          <a:p>
            <a:pPr lvl="1"/>
            <a:r>
              <a:rPr lang="en-US" b="1" dirty="0"/>
              <a:t>Go through a “building program.”</a:t>
            </a:r>
          </a:p>
          <a:p>
            <a:pPr lvl="1"/>
            <a:r>
              <a:rPr lang="en-US" b="1" dirty="0"/>
              <a:t>Feelings of “we’ve arrived.” </a:t>
            </a:r>
          </a:p>
          <a:p>
            <a:r>
              <a:rPr lang="en-US" b="1" dirty="0"/>
              <a:t>This can happen to </a:t>
            </a:r>
            <a:r>
              <a:rPr lang="en-US" b="1" dirty="0">
                <a:solidFill>
                  <a:srgbClr val="990000"/>
                </a:solidFill>
              </a:rPr>
              <a:t>individuals.</a:t>
            </a:r>
          </a:p>
          <a:p>
            <a:pPr lvl="1"/>
            <a:r>
              <a:rPr lang="en-US" b="1" dirty="0"/>
              <a:t>Obey the gospel, start to grow, and mature.</a:t>
            </a:r>
          </a:p>
          <a:p>
            <a:pPr lvl="1"/>
            <a:r>
              <a:rPr lang="en-US" b="1" dirty="0"/>
              <a:t>But then reach a plateau and the growth stops.</a:t>
            </a:r>
          </a:p>
          <a:p>
            <a:pPr lvl="1"/>
            <a:r>
              <a:rPr lang="en-US" b="1" dirty="0"/>
              <a:t>“The care of the world and the deceitfulness of riches, choke the word and he becometh unfruitful” (Matt.13:22)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6403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BE265-35B5-45A1-9A15-BCD2206FB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990000"/>
                </a:solidFill>
              </a:rPr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FBB71F-AE78-4405-AF5D-E389EA141D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46638"/>
          </a:xfrm>
        </p:spPr>
        <p:txBody>
          <a:bodyPr>
            <a:normAutofit/>
          </a:bodyPr>
          <a:lstStyle/>
          <a:p>
            <a:r>
              <a:rPr lang="en-US" b="1" dirty="0"/>
              <a:t>“Learn from yesterday, live for today, hope for  tomorrow.” (Albert Einstein)</a:t>
            </a:r>
          </a:p>
          <a:p>
            <a:r>
              <a:rPr lang="en-US" b="1" dirty="0"/>
              <a:t>Heb. 12:1-2 – “Therefore let us also, seeing we are compassed about with so great a cloud of witnesses, lay aside every weight, and the sin which doth so easily beset us, </a:t>
            </a:r>
            <a:r>
              <a:rPr lang="en-US" b="1" dirty="0">
                <a:solidFill>
                  <a:srgbClr val="990000"/>
                </a:solidFill>
              </a:rPr>
              <a:t>and let us run with patience the race that is set before us, looking unto Jesus the author and perfecter of our faith…</a:t>
            </a:r>
            <a:r>
              <a:rPr lang="en-US" b="1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993582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00256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600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400" dirty="0"/>
              <a:t>Today, I want to talk about “yesterday.” </a:t>
            </a:r>
          </a:p>
          <a:p>
            <a:r>
              <a:rPr lang="en-US" sz="1400" dirty="0"/>
              <a:t>The subject of “yesterday” has been a favorite of song writers and poets.</a:t>
            </a:r>
          </a:p>
          <a:p>
            <a:pPr lvl="1"/>
            <a:r>
              <a:rPr lang="en-US" sz="1000" dirty="0"/>
              <a:t>Beatles – “Yesterday, all my troubles seemed so far away, now I need a place to hide away, O I believe in yesterday.”</a:t>
            </a:r>
          </a:p>
          <a:p>
            <a:pPr lvl="1"/>
            <a:r>
              <a:rPr lang="en-US" sz="1000" dirty="0"/>
              <a:t>The Carpenters – Yesterday Once More</a:t>
            </a:r>
          </a:p>
          <a:p>
            <a:pPr lvl="1"/>
            <a:r>
              <a:rPr lang="en-US" sz="1000" dirty="0"/>
              <a:t>Jethro Tull, Harry Belafonte, Andy Williams, Neil Diamond, Frank Sinatra, Ray Charles – have all sung about yesterday.  </a:t>
            </a:r>
          </a:p>
          <a:p>
            <a:r>
              <a:rPr lang="en-US" sz="1400" dirty="0"/>
              <a:t>“Yesterday is dead, Tomorrow hasn’t arrived yet.  I have just one day, today, and I’m going to be happy in it.” (Groucho Marx)</a:t>
            </a:r>
          </a:p>
          <a:p>
            <a:r>
              <a:rPr lang="en-US" sz="1400" dirty="0"/>
              <a:t>“Don’t ruin a good today by thinking about a bad yesterday. (Anonymous)</a:t>
            </a:r>
          </a:p>
          <a:p>
            <a:r>
              <a:rPr lang="en-US" sz="1400" dirty="0"/>
              <a:t>Charles Kettering – “You can’t have a better tomorrow if you are thinking about yesterday all the time.”</a:t>
            </a:r>
          </a:p>
          <a:p>
            <a:r>
              <a:rPr lang="en-US" sz="1400" dirty="0"/>
              <a:t>H. G. Wells -  “If you fell down yesterday, stand up today.”</a:t>
            </a:r>
          </a:p>
          <a:p>
            <a:r>
              <a:rPr lang="en-US" sz="1400" dirty="0"/>
              <a:t>“Spending today complaining about yesterday won’t make tomorrow any better.” (Anonymous)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07979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9A0000"/>
                </a:solidFill>
              </a:rPr>
              <a:t>“Yesterday” quotes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2283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3300" b="1" dirty="0"/>
              <a:t>“You can’t have a better tomorrow if you are thinking about yesterday all the time.”</a:t>
            </a:r>
            <a:r>
              <a:rPr lang="en-US" sz="3300" dirty="0"/>
              <a:t> (Charles Kettering)</a:t>
            </a:r>
          </a:p>
          <a:p>
            <a:pPr>
              <a:spcAft>
                <a:spcPts val="1200"/>
              </a:spcAft>
            </a:pPr>
            <a:r>
              <a:rPr lang="en-US" sz="3300" b="1" dirty="0"/>
              <a:t>“Don’t ruin a good today by thinking about a bad yesterday.” </a:t>
            </a:r>
            <a:r>
              <a:rPr lang="en-US" sz="3300" dirty="0"/>
              <a:t>(Anonymous)</a:t>
            </a:r>
          </a:p>
          <a:p>
            <a:pPr>
              <a:spcAft>
                <a:spcPts val="1200"/>
              </a:spcAft>
            </a:pPr>
            <a:r>
              <a:rPr lang="en-US" sz="3300" b="1" dirty="0"/>
              <a:t>“Complaining today, about yesterday, won’t help tomorrow.” </a:t>
            </a:r>
            <a:r>
              <a:rPr lang="en-US" sz="3300" dirty="0"/>
              <a:t>(Anonymous)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844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9A0000"/>
                </a:solidFill>
              </a:rPr>
              <a:t>“Yesterday” Quotes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770438"/>
          </a:xfrm>
        </p:spPr>
        <p:txBody>
          <a:bodyPr>
            <a:normAutofit lnSpcReduction="10000"/>
          </a:bodyPr>
          <a:lstStyle/>
          <a:p>
            <a:pPr>
              <a:spcAft>
                <a:spcPts val="1800"/>
              </a:spcAft>
            </a:pPr>
            <a:r>
              <a:rPr lang="en-US" sz="3600" dirty="0"/>
              <a:t>“Yesterday is dead, Tomorrow hasn’t arrived yet.  I have just one day, today, and I’m going to be happy in it.” </a:t>
            </a:r>
            <a:r>
              <a:rPr lang="en-US" dirty="0"/>
              <a:t>(Groucho Marx)</a:t>
            </a:r>
          </a:p>
          <a:p>
            <a:r>
              <a:rPr lang="en-US" sz="3600" b="1" dirty="0">
                <a:solidFill>
                  <a:srgbClr val="9A0000"/>
                </a:solidFill>
              </a:rPr>
              <a:t>Two Lessons:</a:t>
            </a:r>
          </a:p>
          <a:p>
            <a:pPr marL="1200150" lvl="1" indent="-742950">
              <a:buClrTx/>
              <a:buFont typeface="+mj-lt"/>
              <a:buAutoNum type="arabicPeriod"/>
            </a:pPr>
            <a:r>
              <a:rPr lang="en-US" sz="3300" b="1" dirty="0"/>
              <a:t>YESTERDAY is something to be </a:t>
            </a:r>
            <a:r>
              <a:rPr lang="en-US" sz="3300" b="1" dirty="0">
                <a:solidFill>
                  <a:srgbClr val="9A0000"/>
                </a:solidFill>
              </a:rPr>
              <a:t>remembered</a:t>
            </a:r>
            <a:r>
              <a:rPr lang="en-US" sz="3300" b="1" dirty="0"/>
              <a:t>.</a:t>
            </a:r>
          </a:p>
          <a:p>
            <a:pPr marL="1200150" lvl="1" indent="-742950">
              <a:buClrTx/>
              <a:buFont typeface="+mj-lt"/>
              <a:buAutoNum type="arabicPeriod"/>
            </a:pPr>
            <a:r>
              <a:rPr lang="en-US" sz="3300" b="1" dirty="0"/>
              <a:t>YESTERDAY is something to be   </a:t>
            </a:r>
            <a:r>
              <a:rPr lang="en-US" sz="3300" b="1" dirty="0">
                <a:solidFill>
                  <a:srgbClr val="9A0000"/>
                </a:solidFill>
              </a:rPr>
              <a:t>forgotten</a:t>
            </a:r>
            <a:r>
              <a:rPr lang="en-US" sz="33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06574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86800" cy="12192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9A0000"/>
                </a:solidFill>
              </a:rPr>
              <a:t>1. “Yesterday” is something to be remembered </a:t>
            </a:r>
            <a:r>
              <a:rPr lang="en-US" sz="3100" dirty="0">
                <a:solidFill>
                  <a:srgbClr val="9A0000"/>
                </a:solidFill>
              </a:rPr>
              <a:t>(and learned from).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8686800" cy="4922838"/>
          </a:xfrm>
        </p:spPr>
        <p:txBody>
          <a:bodyPr/>
          <a:lstStyle/>
          <a:p>
            <a:r>
              <a:rPr lang="en-US" b="1" dirty="0"/>
              <a:t>The word “</a:t>
            </a:r>
            <a:r>
              <a:rPr lang="en-US" b="1" dirty="0">
                <a:solidFill>
                  <a:srgbClr val="9A0000"/>
                </a:solidFill>
              </a:rPr>
              <a:t>remember</a:t>
            </a:r>
            <a:r>
              <a:rPr lang="en-US" b="1" dirty="0"/>
              <a:t>” is used often in the Old and New Testaments to bring to our minds lessons that we need to learn and not forget</a:t>
            </a:r>
            <a:r>
              <a:rPr lang="en-US" dirty="0"/>
              <a:t>.</a:t>
            </a:r>
          </a:p>
          <a:p>
            <a:r>
              <a:rPr lang="en-US" b="1" dirty="0">
                <a:solidFill>
                  <a:srgbClr val="9A0000"/>
                </a:solidFill>
              </a:rPr>
              <a:t>Book of Deuteronomy</a:t>
            </a:r>
          </a:p>
          <a:p>
            <a:pPr lvl="1"/>
            <a:r>
              <a:rPr lang="en-US" b="1" dirty="0"/>
              <a:t>Moses and Israel across the Jordan from Canaan.</a:t>
            </a:r>
          </a:p>
          <a:p>
            <a:pPr lvl="1"/>
            <a:r>
              <a:rPr lang="en-US" b="1" dirty="0"/>
              <a:t>The end of the 40 years of the wilderness.</a:t>
            </a:r>
          </a:p>
          <a:p>
            <a:pPr lvl="1"/>
            <a:r>
              <a:rPr lang="en-US" b="1" dirty="0"/>
              <a:t>Preparing for entrance into the Promised Land.</a:t>
            </a:r>
          </a:p>
          <a:p>
            <a:pPr lvl="1"/>
            <a:r>
              <a:rPr lang="en-US" b="1" dirty="0"/>
              <a:t>“Remember” used 14 times in the book.</a:t>
            </a:r>
          </a:p>
        </p:txBody>
      </p:sp>
    </p:spTree>
    <p:extLst>
      <p:ext uri="{BB962C8B-B14F-4D97-AF65-F5344CB8AC3E}">
        <p14:creationId xmlns:p14="http://schemas.microsoft.com/office/powerpoint/2010/main" val="1770512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09600"/>
            <a:ext cx="8686800" cy="57912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9A0000"/>
                </a:solidFill>
              </a:rPr>
              <a:t>5 times </a:t>
            </a:r>
            <a:r>
              <a:rPr lang="en-US" b="1" dirty="0"/>
              <a:t>– “Remember” that you were </a:t>
            </a:r>
            <a:r>
              <a:rPr lang="en-US" b="1" dirty="0">
                <a:solidFill>
                  <a:srgbClr val="9A0000"/>
                </a:solidFill>
              </a:rPr>
              <a:t>slaves in Egypt</a:t>
            </a:r>
            <a:r>
              <a:rPr lang="en-US" b="1" dirty="0"/>
              <a:t>.</a:t>
            </a:r>
          </a:p>
          <a:p>
            <a:r>
              <a:rPr lang="en-US" b="1" dirty="0"/>
              <a:t>“Remember” what God did to </a:t>
            </a:r>
            <a:r>
              <a:rPr lang="en-US" b="1" dirty="0">
                <a:solidFill>
                  <a:srgbClr val="9A0000"/>
                </a:solidFill>
              </a:rPr>
              <a:t>Pharaoh</a:t>
            </a:r>
            <a:r>
              <a:rPr lang="en-US" b="1" dirty="0"/>
              <a:t> (7:18).</a:t>
            </a:r>
          </a:p>
          <a:p>
            <a:r>
              <a:rPr lang="en-US" b="1" dirty="0"/>
              <a:t>“Remember” how you </a:t>
            </a:r>
            <a:r>
              <a:rPr lang="en-US" b="1" dirty="0">
                <a:solidFill>
                  <a:srgbClr val="9A0000"/>
                </a:solidFill>
              </a:rPr>
              <a:t>provoked God </a:t>
            </a:r>
            <a:r>
              <a:rPr lang="en-US" b="1" dirty="0"/>
              <a:t>(9:7)</a:t>
            </a:r>
          </a:p>
          <a:p>
            <a:r>
              <a:rPr lang="en-US" b="1" dirty="0"/>
              <a:t>“Remember” what God did to </a:t>
            </a:r>
            <a:r>
              <a:rPr lang="en-US" b="1" dirty="0">
                <a:solidFill>
                  <a:srgbClr val="9A0000"/>
                </a:solidFill>
              </a:rPr>
              <a:t>Miriam</a:t>
            </a:r>
            <a:r>
              <a:rPr lang="en-US" b="1" dirty="0"/>
              <a:t> (24:9)</a:t>
            </a:r>
          </a:p>
          <a:p>
            <a:r>
              <a:rPr lang="en-US" b="1" dirty="0"/>
              <a:t>“Remember” what </a:t>
            </a:r>
            <a:r>
              <a:rPr lang="en-US" b="1" dirty="0">
                <a:solidFill>
                  <a:srgbClr val="9A0000"/>
                </a:solidFill>
              </a:rPr>
              <a:t>Amalek</a:t>
            </a:r>
            <a:r>
              <a:rPr lang="en-US" b="1" dirty="0"/>
              <a:t> did to you (25:17) </a:t>
            </a:r>
          </a:p>
          <a:p>
            <a:r>
              <a:rPr lang="en-US" b="1" dirty="0">
                <a:solidFill>
                  <a:srgbClr val="9A0000"/>
                </a:solidFill>
              </a:rPr>
              <a:t>“Remember the days of old” </a:t>
            </a:r>
            <a:r>
              <a:rPr lang="en-US" b="1" dirty="0"/>
              <a:t>(32:7ff)</a:t>
            </a:r>
          </a:p>
        </p:txBody>
      </p:sp>
    </p:spTree>
    <p:extLst>
      <p:ext uri="{BB962C8B-B14F-4D97-AF65-F5344CB8AC3E}">
        <p14:creationId xmlns:p14="http://schemas.microsoft.com/office/powerpoint/2010/main" val="8416937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2192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9A0000"/>
                </a:solidFill>
              </a:rPr>
              <a:t>We can still learn from Israel’s “yesterday”  (1 Cor. 10:1-13)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686800" cy="4525963"/>
          </a:xfrm>
        </p:spPr>
        <p:txBody>
          <a:bodyPr>
            <a:normAutofit/>
          </a:bodyPr>
          <a:lstStyle/>
          <a:p>
            <a:r>
              <a:rPr lang="en-US" b="1" dirty="0"/>
              <a:t>We must be careful to not make the same mistakes that Israel made. </a:t>
            </a:r>
          </a:p>
          <a:p>
            <a:r>
              <a:rPr lang="en-US" b="1" dirty="0"/>
              <a:t>“Howbeit with most of them God was not well pleased: for they were overthrown in the wilderness.  Now these things were </a:t>
            </a:r>
            <a:r>
              <a:rPr lang="en-US" b="1" dirty="0">
                <a:solidFill>
                  <a:srgbClr val="9A0000"/>
                </a:solidFill>
              </a:rPr>
              <a:t>our examples</a:t>
            </a:r>
            <a:r>
              <a:rPr lang="en-US" b="1" dirty="0"/>
              <a:t>, to the intent we should not lust after evil things, as they also lusted.” (vs. 5-6)</a:t>
            </a:r>
          </a:p>
        </p:txBody>
      </p:sp>
    </p:spTree>
    <p:extLst>
      <p:ext uri="{BB962C8B-B14F-4D97-AF65-F5344CB8AC3E}">
        <p14:creationId xmlns:p14="http://schemas.microsoft.com/office/powerpoint/2010/main" val="22056834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5410200"/>
          </a:xfrm>
        </p:spPr>
        <p:txBody>
          <a:bodyPr>
            <a:normAutofit/>
          </a:bodyPr>
          <a:lstStyle/>
          <a:p>
            <a:r>
              <a:rPr lang="en-US" b="1" dirty="0"/>
              <a:t>“But I have this against thee, that thou didst leave thy first love.  Remember therefore whence thou art fallen, </a:t>
            </a:r>
            <a:r>
              <a:rPr lang="en-US" b="1" dirty="0">
                <a:solidFill>
                  <a:srgbClr val="9A0000"/>
                </a:solidFill>
              </a:rPr>
              <a:t>and repent and do the first works</a:t>
            </a:r>
            <a:r>
              <a:rPr lang="en-US" b="1" dirty="0"/>
              <a:t>; or else I come to thee, and will move thy candlestick out of its place, except thou repent.” (Rev. 2:4-5)</a:t>
            </a:r>
          </a:p>
          <a:p>
            <a:r>
              <a:rPr lang="en-US" b="1" dirty="0">
                <a:solidFill>
                  <a:srgbClr val="9A0000"/>
                </a:solidFill>
              </a:rPr>
              <a:t>Yesterday</a:t>
            </a:r>
            <a:r>
              <a:rPr lang="en-US" b="1" dirty="0"/>
              <a:t> is gone, but we can learn from it, correct our </a:t>
            </a:r>
            <a:r>
              <a:rPr lang="en-US" b="1" dirty="0">
                <a:solidFill>
                  <a:srgbClr val="9A0000"/>
                </a:solidFill>
              </a:rPr>
              <a:t>todays</a:t>
            </a:r>
            <a:r>
              <a:rPr lang="en-US" b="1" dirty="0"/>
              <a:t>, so our </a:t>
            </a:r>
            <a:r>
              <a:rPr lang="en-US" b="1" dirty="0">
                <a:solidFill>
                  <a:srgbClr val="9A0000"/>
                </a:solidFill>
              </a:rPr>
              <a:t>tomorrows</a:t>
            </a:r>
            <a:r>
              <a:rPr lang="en-US" b="1" dirty="0"/>
              <a:t> can be more pleasing to God.  </a:t>
            </a:r>
          </a:p>
        </p:txBody>
      </p:sp>
    </p:spTree>
    <p:extLst>
      <p:ext uri="{BB962C8B-B14F-4D97-AF65-F5344CB8AC3E}">
        <p14:creationId xmlns:p14="http://schemas.microsoft.com/office/powerpoint/2010/main" val="17118860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371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9A0000"/>
                </a:solidFill>
              </a:rPr>
              <a:t>2.  “Yesterday” is something to be forgotten.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57400"/>
            <a:ext cx="8686800" cy="46482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9A0000"/>
                </a:solidFill>
              </a:rPr>
              <a:t>Philippians 3:1-16</a:t>
            </a:r>
          </a:p>
          <a:p>
            <a:r>
              <a:rPr lang="en-US" b="1" dirty="0"/>
              <a:t>V. 7-8 – “But whatever things were </a:t>
            </a:r>
            <a:r>
              <a:rPr lang="en-US" b="1" dirty="0">
                <a:solidFill>
                  <a:srgbClr val="9A0000"/>
                </a:solidFill>
              </a:rPr>
              <a:t>gain to me</a:t>
            </a:r>
            <a:r>
              <a:rPr lang="en-US" b="1" dirty="0"/>
              <a:t>, those things I have </a:t>
            </a:r>
            <a:r>
              <a:rPr lang="en-US" b="1" dirty="0">
                <a:solidFill>
                  <a:srgbClr val="9A0000"/>
                </a:solidFill>
              </a:rPr>
              <a:t>counted as loss </a:t>
            </a:r>
            <a:r>
              <a:rPr lang="en-US" b="1" dirty="0"/>
              <a:t>for the sake of Christ. More than that, I count all things to be loss in view of the surpassing value of knowing Christ Jesus my Lord, for whom I have suffered the loss of all things, and count them but rubbish </a:t>
            </a:r>
            <a:r>
              <a:rPr lang="en-US" b="1" dirty="0">
                <a:solidFill>
                  <a:srgbClr val="9A0000"/>
                </a:solidFill>
              </a:rPr>
              <a:t>so that I may gain Christ</a:t>
            </a:r>
            <a:r>
              <a:rPr lang="en-US" b="1" dirty="0"/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21402368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Philippians 3:13-14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5029200"/>
          </a:xfrm>
        </p:spPr>
        <p:txBody>
          <a:bodyPr>
            <a:normAutofit/>
          </a:bodyPr>
          <a:lstStyle/>
          <a:p>
            <a:r>
              <a:rPr lang="en-US" b="1" dirty="0"/>
              <a:t>“Brethren, I do not regard myself as having laid hold of it yet; but one thing I do: </a:t>
            </a:r>
            <a:r>
              <a:rPr lang="en-US" b="1" dirty="0">
                <a:solidFill>
                  <a:srgbClr val="9A0000"/>
                </a:solidFill>
              </a:rPr>
              <a:t>forgetting</a:t>
            </a:r>
            <a:r>
              <a:rPr lang="en-US" b="1" dirty="0"/>
              <a:t> what lies behind and </a:t>
            </a:r>
            <a:r>
              <a:rPr lang="en-US" b="1" dirty="0">
                <a:solidFill>
                  <a:srgbClr val="9A0000"/>
                </a:solidFill>
              </a:rPr>
              <a:t>reaching forward </a:t>
            </a:r>
            <a:r>
              <a:rPr lang="en-US" b="1" dirty="0"/>
              <a:t>to what lies ahead, </a:t>
            </a:r>
            <a:r>
              <a:rPr lang="en-US" b="1" dirty="0">
                <a:solidFill>
                  <a:srgbClr val="9A0000"/>
                </a:solidFill>
              </a:rPr>
              <a:t>I press on toward the goal </a:t>
            </a:r>
            <a:r>
              <a:rPr lang="en-US" b="1" dirty="0"/>
              <a:t>for the prize of the upward call of God in Christ Jesus.” </a:t>
            </a:r>
          </a:p>
          <a:p>
            <a:r>
              <a:rPr lang="en-US" b="1" dirty="0"/>
              <a:t>I must </a:t>
            </a:r>
            <a:r>
              <a:rPr lang="en-US" b="1" dirty="0">
                <a:solidFill>
                  <a:srgbClr val="9A0000"/>
                </a:solidFill>
              </a:rPr>
              <a:t>“remember”</a:t>
            </a:r>
            <a:r>
              <a:rPr lang="en-US" b="1" dirty="0"/>
              <a:t> and learn and do better.</a:t>
            </a:r>
          </a:p>
          <a:p>
            <a:r>
              <a:rPr lang="en-US" b="1" dirty="0"/>
              <a:t>But I must </a:t>
            </a:r>
            <a:r>
              <a:rPr lang="en-US" b="1" dirty="0">
                <a:solidFill>
                  <a:srgbClr val="9A0000"/>
                </a:solidFill>
              </a:rPr>
              <a:t>“forget” </a:t>
            </a:r>
            <a:r>
              <a:rPr lang="en-US" b="1" dirty="0"/>
              <a:t>anything that will </a:t>
            </a:r>
            <a:r>
              <a:rPr lang="en-US" b="1" dirty="0">
                <a:solidFill>
                  <a:srgbClr val="990000"/>
                </a:solidFill>
              </a:rPr>
              <a:t>hinder me spiritually</a:t>
            </a:r>
            <a:r>
              <a:rPr lang="en-US" b="1" dirty="0"/>
              <a:t> – put it behind me – that I might gain Christ.</a:t>
            </a:r>
          </a:p>
        </p:txBody>
      </p:sp>
    </p:spTree>
    <p:extLst>
      <p:ext uri="{BB962C8B-B14F-4D97-AF65-F5344CB8AC3E}">
        <p14:creationId xmlns:p14="http://schemas.microsoft.com/office/powerpoint/2010/main" val="17278185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195</TotalTime>
  <Words>1245</Words>
  <Application>Microsoft Office PowerPoint</Application>
  <PresentationFormat>On-screen Show (4:3)</PresentationFormat>
  <Paragraphs>79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Calibri</vt:lpstr>
      <vt:lpstr>Franklin Gothic Book</vt:lpstr>
      <vt:lpstr>Franklin Gothic Medium</vt:lpstr>
      <vt:lpstr>Wingdings 2</vt:lpstr>
      <vt:lpstr>Trek</vt:lpstr>
      <vt:lpstr>Yesterday</vt:lpstr>
      <vt:lpstr>“Yesterday” quotes</vt:lpstr>
      <vt:lpstr>“Yesterday” Quotes</vt:lpstr>
      <vt:lpstr>1. “Yesterday” is something to be remembered (and learned from).  </vt:lpstr>
      <vt:lpstr>PowerPoint Presentation</vt:lpstr>
      <vt:lpstr>We can still learn from Israel’s “yesterday”  (1 Cor. 10:1-13)</vt:lpstr>
      <vt:lpstr>PowerPoint Presentation</vt:lpstr>
      <vt:lpstr>2.  “Yesterday” is something to be forgotten. </vt:lpstr>
      <vt:lpstr>Philippians 3:13-14</vt:lpstr>
      <vt:lpstr>I must not let the sins and mistakes of “Yesterday” drag me down.</vt:lpstr>
      <vt:lpstr>We must remember God’s grace and forgiveness!</vt:lpstr>
      <vt:lpstr>PowerPoint Presentation</vt:lpstr>
      <vt:lpstr>Last of all – I must forget the “successes” of yesterday</vt:lpstr>
      <vt:lpstr>PowerPoint Presentation</vt:lpstr>
      <vt:lpstr>Conclusion</vt:lpstr>
      <vt:lpstr>PowerPoint Presentation</vt:lpstr>
      <vt:lpstr>Introduction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Yesterday</dc:title>
  <dc:creator>Windows User</dc:creator>
  <cp:lastModifiedBy>Wilson</cp:lastModifiedBy>
  <cp:revision>24</cp:revision>
  <cp:lastPrinted>2019-05-04T21:40:47Z</cp:lastPrinted>
  <dcterms:created xsi:type="dcterms:W3CDTF">2019-05-04T19:21:12Z</dcterms:created>
  <dcterms:modified xsi:type="dcterms:W3CDTF">2019-05-05T11:39:21Z</dcterms:modified>
</cp:coreProperties>
</file>