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0" r:id="rId3"/>
    <p:sldId id="290" r:id="rId4"/>
    <p:sldId id="293" r:id="rId5"/>
    <p:sldId id="294" r:id="rId6"/>
    <p:sldId id="295" r:id="rId7"/>
    <p:sldId id="296" r:id="rId8"/>
    <p:sldId id="291" r:id="rId9"/>
    <p:sldId id="297" r:id="rId10"/>
    <p:sldId id="298" r:id="rId11"/>
    <p:sldId id="299" r:id="rId12"/>
    <p:sldId id="300" r:id="rId13"/>
    <p:sldId id="301" r:id="rId14"/>
    <p:sldId id="302" r:id="rId15"/>
    <p:sldId id="303" r:id="rId16"/>
    <p:sldId id="304" r:id="rId17"/>
    <p:sldId id="305" r:id="rId18"/>
    <p:sldId id="307" r:id="rId19"/>
    <p:sldId id="309" r:id="rId20"/>
    <p:sldId id="308" r:id="rId21"/>
    <p:sldId id="29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261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sorterViewPr>
    <p:cViewPr>
      <p:scale>
        <a:sx n="100" d="100"/>
        <a:sy n="100" d="100"/>
      </p:scale>
      <p:origin x="0" y="-35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767403-207E-4B21-A1A8-4C60BAC0BA5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67403-207E-4B21-A1A8-4C60BAC0BA5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767403-207E-4B21-A1A8-4C60BAC0BA5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30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767403-207E-4B21-A1A8-4C60BAC0BA5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outVertical)">
                                      <p:cBhvr>
                                        <p:cTn id="10" dur="500"/>
                                        <p:tgtEl>
                                          <p:spTgt spid="3">
                                            <p:txEl>
                                              <p:pRg st="1" end="1"/>
                                            </p:txEl>
                                          </p:spTgt>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outVertical)">
                                      <p:cBhvr>
                                        <p:cTn id="13" dur="500"/>
                                        <p:tgtEl>
                                          <p:spTgt spid="3">
                                            <p:txEl>
                                              <p:pRg st="2" end="2"/>
                                            </p:txEl>
                                          </p:spTgt>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outVertical)">
                                      <p:cBhvr>
                                        <p:cTn id="16" dur="500"/>
                                        <p:tgtEl>
                                          <p:spTgt spid="3">
                                            <p:txEl>
                                              <p:pRg st="3" end="3"/>
                                            </p:txEl>
                                          </p:spTgt>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out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6" presetClass="entr" presetSubtype="37"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2">
            <p:tnLst>
              <p:par>
                <p:cT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3">
            <p:tnLst>
              <p:par>
                <p:cT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4">
            <p:tnLst>
              <p:par>
                <p:cT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5">
            <p:tnLst>
              <p:par>
                <p:cT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767403-207E-4B21-A1A8-4C60BAC0BA5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091F1-D050-40A8-8232-16E765D6A10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767403-207E-4B21-A1A8-4C60BAC0BA5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767403-207E-4B21-A1A8-4C60BAC0BA50}"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091F1-D050-40A8-8232-16E765D6A10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767403-207E-4B21-A1A8-4C60BAC0BA50}"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67403-207E-4B21-A1A8-4C60BAC0BA50}"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67403-207E-4B21-A1A8-4C60BAC0BA5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91F1-D050-40A8-8232-16E765D6A10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67403-207E-4B21-A1A8-4C60BAC0BA5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091F1-D050-40A8-8232-16E765D6A101}" type="slidenum">
              <a:rPr lang="en-US" smtClean="0"/>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8767403-207E-4B21-A1A8-4C60BAC0BA50}" type="datetimeFigureOut">
              <a:rPr lang="en-US" smtClean="0"/>
              <a:t>12/9/2021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8C091F1-D050-40A8-8232-16E765D6A1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plit orient="vert"/>
  </p:transition>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b="1" dirty="0"/>
              <a:t>How We Got the </a:t>
            </a:r>
            <a:br>
              <a:rPr lang="en-US" sz="6000" b="1" dirty="0"/>
            </a:br>
            <a:r>
              <a:rPr lang="en-US" sz="7200" b="1" dirty="0">
                <a:effectLst>
                  <a:outerShdw blurRad="38100" dist="38100" dir="2700000" algn="tl">
                    <a:srgbClr val="000000">
                      <a:alpha val="43137"/>
                    </a:srgbClr>
                  </a:outerShdw>
                </a:effectLst>
              </a:rPr>
              <a:t>Bible</a:t>
            </a:r>
            <a:endParaRPr lang="en-US" sz="6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28639" y="3657600"/>
            <a:ext cx="7772400" cy="1752600"/>
          </a:xfrm>
        </p:spPr>
        <p:txBody>
          <a:bodyPr>
            <a:normAutofit/>
          </a:bodyPr>
          <a:lstStyle/>
          <a:p>
            <a:pPr algn="ctr"/>
            <a:r>
              <a:rPr lang="en-US" sz="3200" b="1" dirty="0"/>
              <a:t>Lesson 2</a:t>
            </a:r>
          </a:p>
          <a:p>
            <a:pPr algn="ctr"/>
            <a:r>
              <a:rPr lang="en-US" sz="3200" b="1" dirty="0"/>
              <a:t>The Birth of the Bible </a:t>
            </a:r>
          </a:p>
        </p:txBody>
      </p:sp>
      <p:sp>
        <p:nvSpPr>
          <p:cNvPr id="4" name="TextBox 3"/>
          <p:cNvSpPr txBox="1"/>
          <p:nvPr/>
        </p:nvSpPr>
        <p:spPr>
          <a:xfrm>
            <a:off x="6625393" y="5791199"/>
            <a:ext cx="1872629" cy="584775"/>
          </a:xfrm>
          <a:prstGeom prst="rect">
            <a:avLst/>
          </a:prstGeom>
          <a:noFill/>
        </p:spPr>
        <p:txBody>
          <a:bodyPr wrap="none" rtlCol="0">
            <a:spAutoFit/>
          </a:bodyPr>
          <a:lstStyle/>
          <a:p>
            <a:pPr algn="ctr"/>
            <a:r>
              <a:rPr lang="en-US" sz="1600" dirty="0"/>
              <a:t>Lake Gibson</a:t>
            </a:r>
          </a:p>
          <a:p>
            <a:pPr algn="ctr"/>
            <a:r>
              <a:rPr lang="en-US" sz="1600" dirty="0"/>
              <a:t>December 8, 2021</a:t>
            </a:r>
          </a:p>
        </p:txBody>
      </p:sp>
    </p:spTree>
    <p:extLst>
      <p:ext uri="{BB962C8B-B14F-4D97-AF65-F5344CB8AC3E}">
        <p14:creationId xmlns:p14="http://schemas.microsoft.com/office/powerpoint/2010/main" val="1382790573"/>
      </p:ext>
    </p:extLst>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61FDC-F87E-4187-B367-112F243FCC7F}"/>
              </a:ext>
            </a:extLst>
          </p:cNvPr>
          <p:cNvSpPr>
            <a:spLocks noGrp="1"/>
          </p:cNvSpPr>
          <p:nvPr>
            <p:ph type="title"/>
          </p:nvPr>
        </p:nvSpPr>
        <p:spPr>
          <a:xfrm>
            <a:off x="457200" y="533400"/>
            <a:ext cx="8229600" cy="762000"/>
          </a:xfrm>
        </p:spPr>
        <p:txBody>
          <a:bodyPr/>
          <a:lstStyle/>
          <a:p>
            <a:r>
              <a:rPr lang="en-US" dirty="0"/>
              <a:t>Lightfoot, p. 24</a:t>
            </a:r>
          </a:p>
        </p:txBody>
      </p:sp>
      <p:sp>
        <p:nvSpPr>
          <p:cNvPr id="3" name="Content Placeholder 2">
            <a:extLst>
              <a:ext uri="{FF2B5EF4-FFF2-40B4-BE49-F238E27FC236}">
                <a16:creationId xmlns:a16="http://schemas.microsoft.com/office/drawing/2014/main" id="{A8B8A8C0-75B5-4766-9DB0-83E672D27A5C}"/>
              </a:ext>
            </a:extLst>
          </p:cNvPr>
          <p:cNvSpPr>
            <a:spLocks noGrp="1"/>
          </p:cNvSpPr>
          <p:nvPr>
            <p:ph idx="1"/>
          </p:nvPr>
        </p:nvSpPr>
        <p:spPr>
          <a:xfrm>
            <a:off x="457200" y="1447800"/>
            <a:ext cx="8458200" cy="5257800"/>
          </a:xfrm>
        </p:spPr>
        <p:txBody>
          <a:bodyPr>
            <a:normAutofit/>
          </a:bodyPr>
          <a:lstStyle/>
          <a:p>
            <a:r>
              <a:rPr lang="en-US" sz="2900" dirty="0"/>
              <a:t>“In this way the OT Scriptures grew gradually and came to be assembled into an accepted collection </a:t>
            </a:r>
            <a:r>
              <a:rPr lang="en-US" sz="2900" b="1" dirty="0">
                <a:solidFill>
                  <a:srgbClr val="6E2619"/>
                </a:solidFill>
              </a:rPr>
              <a:t>about the time of Ezra </a:t>
            </a:r>
            <a:r>
              <a:rPr lang="en-US" sz="2900" dirty="0"/>
              <a:t>(c. 400 B.C.).  The Jewish authority, Josephus, said that </a:t>
            </a:r>
            <a:r>
              <a:rPr lang="en-US" sz="2900" b="1" dirty="0">
                <a:solidFill>
                  <a:srgbClr val="6E2619"/>
                </a:solidFill>
              </a:rPr>
              <a:t>no book was added </a:t>
            </a:r>
            <a:r>
              <a:rPr lang="en-US" sz="2900" dirty="0"/>
              <a:t>to the Hebrew Scriptures after the time of Malachi.” </a:t>
            </a:r>
          </a:p>
          <a:p>
            <a:r>
              <a:rPr lang="en-US" sz="2900" dirty="0"/>
              <a:t>Through the HS’s guidance, men were inspired to write God’s message (2 Pet. 1:21). </a:t>
            </a:r>
          </a:p>
          <a:p>
            <a:r>
              <a:rPr lang="en-US" sz="2900" dirty="0"/>
              <a:t>The Hebrew nation recognized the importance of these writings and over time collected them together. </a:t>
            </a:r>
          </a:p>
        </p:txBody>
      </p:sp>
    </p:spTree>
    <p:extLst>
      <p:ext uri="{BB962C8B-B14F-4D97-AF65-F5344CB8AC3E}">
        <p14:creationId xmlns:p14="http://schemas.microsoft.com/office/powerpoint/2010/main" val="3704205600"/>
      </p:ext>
    </p:extLst>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3904-B35E-4462-9E40-6C7D4AC37F0E}"/>
              </a:ext>
            </a:extLst>
          </p:cNvPr>
          <p:cNvSpPr>
            <a:spLocks noGrp="1"/>
          </p:cNvSpPr>
          <p:nvPr>
            <p:ph type="title"/>
          </p:nvPr>
        </p:nvSpPr>
        <p:spPr/>
        <p:txBody>
          <a:bodyPr/>
          <a:lstStyle/>
          <a:p>
            <a:r>
              <a:rPr lang="en-US" b="1" dirty="0"/>
              <a:t>The New Testament</a:t>
            </a:r>
          </a:p>
        </p:txBody>
      </p:sp>
      <p:sp>
        <p:nvSpPr>
          <p:cNvPr id="3" name="Content Placeholder 2">
            <a:extLst>
              <a:ext uri="{FF2B5EF4-FFF2-40B4-BE49-F238E27FC236}">
                <a16:creationId xmlns:a16="http://schemas.microsoft.com/office/drawing/2014/main" id="{08B7A100-A9E3-4700-917B-5F4ACD396982}"/>
              </a:ext>
            </a:extLst>
          </p:cNvPr>
          <p:cNvSpPr>
            <a:spLocks noGrp="1"/>
          </p:cNvSpPr>
          <p:nvPr>
            <p:ph idx="1"/>
          </p:nvPr>
        </p:nvSpPr>
        <p:spPr>
          <a:xfrm>
            <a:off x="304800" y="1600200"/>
            <a:ext cx="8458200" cy="4876800"/>
          </a:xfrm>
        </p:spPr>
        <p:txBody>
          <a:bodyPr/>
          <a:lstStyle/>
          <a:p>
            <a:pPr>
              <a:spcAft>
                <a:spcPts val="1200"/>
              </a:spcAft>
            </a:pPr>
            <a:r>
              <a:rPr lang="en-US" dirty="0"/>
              <a:t>The NT also </a:t>
            </a:r>
            <a:r>
              <a:rPr lang="en-US" b="1" dirty="0">
                <a:solidFill>
                  <a:srgbClr val="6E2619"/>
                </a:solidFill>
              </a:rPr>
              <a:t>grew in the same manner</a:t>
            </a:r>
            <a:r>
              <a:rPr lang="en-US" dirty="0"/>
              <a:t>, but over a much shorter period of time (50-100 AD).</a:t>
            </a:r>
          </a:p>
          <a:p>
            <a:pPr>
              <a:spcAft>
                <a:spcPts val="1200"/>
              </a:spcAft>
            </a:pPr>
            <a:r>
              <a:rPr lang="en-US" dirty="0"/>
              <a:t>The writings of the </a:t>
            </a:r>
            <a:r>
              <a:rPr lang="en-US" b="1" dirty="0">
                <a:solidFill>
                  <a:srgbClr val="6E2619"/>
                </a:solidFill>
              </a:rPr>
              <a:t>apostles and inspired prophets were accepted immediately </a:t>
            </a:r>
            <a:r>
              <a:rPr lang="en-US" dirty="0"/>
              <a:t>and seen as authoritative. </a:t>
            </a:r>
          </a:p>
          <a:p>
            <a:pPr>
              <a:spcAft>
                <a:spcPts val="1200"/>
              </a:spcAft>
            </a:pPr>
            <a:r>
              <a:rPr lang="en-US" dirty="0"/>
              <a:t>We will learn later about why certain books  were accepted and why others were not. This is the process of the development of </a:t>
            </a:r>
            <a:r>
              <a:rPr lang="en-US" b="1" dirty="0">
                <a:solidFill>
                  <a:srgbClr val="6E2619"/>
                </a:solidFill>
              </a:rPr>
              <a:t>the Canon.</a:t>
            </a:r>
            <a:endParaRPr lang="en-US" dirty="0"/>
          </a:p>
        </p:txBody>
      </p:sp>
    </p:spTree>
    <p:extLst>
      <p:ext uri="{BB962C8B-B14F-4D97-AF65-F5344CB8AC3E}">
        <p14:creationId xmlns:p14="http://schemas.microsoft.com/office/powerpoint/2010/main" val="1439105656"/>
      </p:ext>
    </p:extLst>
  </p:cSld>
  <p:clrMapOvr>
    <a:masterClrMapping/>
  </p:clrMapOvr>
  <p:transition spd="slow">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183AB-BB8B-42B1-9DF5-F412ECFA0D6C}"/>
              </a:ext>
            </a:extLst>
          </p:cNvPr>
          <p:cNvSpPr>
            <a:spLocks noGrp="1"/>
          </p:cNvSpPr>
          <p:nvPr>
            <p:ph type="title"/>
          </p:nvPr>
        </p:nvSpPr>
        <p:spPr>
          <a:xfrm>
            <a:off x="457200" y="392289"/>
            <a:ext cx="8229600" cy="826911"/>
          </a:xfrm>
        </p:spPr>
        <p:txBody>
          <a:bodyPr/>
          <a:lstStyle/>
          <a:p>
            <a:r>
              <a:rPr lang="en-US" b="1" dirty="0"/>
              <a:t>The Form of our Bible Today (66)</a:t>
            </a:r>
          </a:p>
        </p:txBody>
      </p:sp>
      <p:sp>
        <p:nvSpPr>
          <p:cNvPr id="3" name="Content Placeholder 2">
            <a:extLst>
              <a:ext uri="{FF2B5EF4-FFF2-40B4-BE49-F238E27FC236}">
                <a16:creationId xmlns:a16="http://schemas.microsoft.com/office/drawing/2014/main" id="{9AF0022F-9354-4DB6-BC2D-A4584DF05D13}"/>
              </a:ext>
            </a:extLst>
          </p:cNvPr>
          <p:cNvSpPr>
            <a:spLocks noGrp="1"/>
          </p:cNvSpPr>
          <p:nvPr>
            <p:ph idx="1"/>
          </p:nvPr>
        </p:nvSpPr>
        <p:spPr>
          <a:xfrm>
            <a:off x="457200" y="1295400"/>
            <a:ext cx="8229600" cy="5410200"/>
          </a:xfrm>
        </p:spPr>
        <p:txBody>
          <a:bodyPr>
            <a:normAutofit lnSpcReduction="10000"/>
          </a:bodyPr>
          <a:lstStyle/>
          <a:p>
            <a:r>
              <a:rPr lang="en-US" b="1" dirty="0">
                <a:solidFill>
                  <a:srgbClr val="6E2619"/>
                </a:solidFill>
              </a:rPr>
              <a:t>Old Testament  (39)</a:t>
            </a:r>
          </a:p>
          <a:p>
            <a:pPr lvl="1"/>
            <a:r>
              <a:rPr lang="en-US" dirty="0"/>
              <a:t>Law (Gen. – Deut.)  </a:t>
            </a:r>
            <a:r>
              <a:rPr lang="en-US" b="1" u="sng" dirty="0">
                <a:solidFill>
                  <a:srgbClr val="6E2619"/>
                </a:solidFill>
              </a:rPr>
              <a:t>5</a:t>
            </a:r>
          </a:p>
          <a:p>
            <a:pPr lvl="1"/>
            <a:r>
              <a:rPr lang="en-US" dirty="0"/>
              <a:t>History (Joshua-Esther)  </a:t>
            </a:r>
            <a:r>
              <a:rPr lang="en-US" b="1" u="sng" dirty="0">
                <a:solidFill>
                  <a:srgbClr val="6E2619"/>
                </a:solidFill>
              </a:rPr>
              <a:t>12</a:t>
            </a:r>
          </a:p>
          <a:p>
            <a:pPr lvl="1"/>
            <a:r>
              <a:rPr lang="en-US" dirty="0"/>
              <a:t>Poetry and Wisdom (Job-Song of Solomon)  </a:t>
            </a:r>
            <a:r>
              <a:rPr lang="en-US" b="1" u="sng" dirty="0">
                <a:solidFill>
                  <a:srgbClr val="6E2619"/>
                </a:solidFill>
              </a:rPr>
              <a:t>5</a:t>
            </a:r>
          </a:p>
          <a:p>
            <a:pPr lvl="1"/>
            <a:r>
              <a:rPr lang="en-US" dirty="0"/>
              <a:t>Major Prophets (Isaiah-Daniel)  </a:t>
            </a:r>
            <a:r>
              <a:rPr lang="en-US" b="1" u="sng" dirty="0">
                <a:solidFill>
                  <a:srgbClr val="6E2619"/>
                </a:solidFill>
              </a:rPr>
              <a:t>5</a:t>
            </a:r>
          </a:p>
          <a:p>
            <a:pPr lvl="1"/>
            <a:r>
              <a:rPr lang="en-US" dirty="0"/>
              <a:t>Minor Prophets (Hosea-Malachi)  </a:t>
            </a:r>
            <a:r>
              <a:rPr lang="en-US" b="1" u="sng" dirty="0">
                <a:solidFill>
                  <a:srgbClr val="6E2619"/>
                </a:solidFill>
              </a:rPr>
              <a:t>12</a:t>
            </a:r>
          </a:p>
          <a:p>
            <a:r>
              <a:rPr lang="en-US" b="1" dirty="0">
                <a:solidFill>
                  <a:srgbClr val="6E2619"/>
                </a:solidFill>
              </a:rPr>
              <a:t>New Testament  (27)</a:t>
            </a:r>
          </a:p>
          <a:p>
            <a:pPr lvl="1"/>
            <a:r>
              <a:rPr lang="en-US" dirty="0"/>
              <a:t>Gospels (Matthew-John)  </a:t>
            </a:r>
            <a:r>
              <a:rPr lang="en-US" b="1" u="sng" dirty="0">
                <a:solidFill>
                  <a:srgbClr val="6E2619"/>
                </a:solidFill>
              </a:rPr>
              <a:t>4 </a:t>
            </a:r>
          </a:p>
          <a:p>
            <a:pPr lvl="1"/>
            <a:r>
              <a:rPr lang="en-US" dirty="0"/>
              <a:t>History (Acts)  </a:t>
            </a:r>
            <a:r>
              <a:rPr lang="en-US" b="1" u="sng" dirty="0">
                <a:solidFill>
                  <a:srgbClr val="6E2619"/>
                </a:solidFill>
              </a:rPr>
              <a:t>1</a:t>
            </a:r>
          </a:p>
          <a:p>
            <a:pPr lvl="1"/>
            <a:r>
              <a:rPr lang="en-US" dirty="0"/>
              <a:t>Epistles (Romans-Jude) </a:t>
            </a:r>
            <a:r>
              <a:rPr lang="en-US" b="1" u="sng" dirty="0">
                <a:solidFill>
                  <a:srgbClr val="6E2619"/>
                </a:solidFill>
              </a:rPr>
              <a:t>21</a:t>
            </a:r>
          </a:p>
          <a:p>
            <a:pPr lvl="1"/>
            <a:r>
              <a:rPr lang="en-US" dirty="0"/>
              <a:t>Prophecy (Revelation)  </a:t>
            </a:r>
            <a:r>
              <a:rPr lang="en-US" b="1" u="sng" dirty="0">
                <a:solidFill>
                  <a:srgbClr val="6E2619"/>
                </a:solidFill>
              </a:rPr>
              <a:t>1</a:t>
            </a:r>
          </a:p>
        </p:txBody>
      </p:sp>
    </p:spTree>
    <p:extLst>
      <p:ext uri="{BB962C8B-B14F-4D97-AF65-F5344CB8AC3E}">
        <p14:creationId xmlns:p14="http://schemas.microsoft.com/office/powerpoint/2010/main" val="1984958220"/>
      </p:ext>
    </p:extLst>
  </p:cSld>
  <p:clrMapOvr>
    <a:masterClrMapping/>
  </p:clrMapOvr>
  <p:transition spd="slow">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90CF0-797A-424D-8767-C968624116DF}"/>
              </a:ext>
            </a:extLst>
          </p:cNvPr>
          <p:cNvSpPr>
            <a:spLocks noGrp="1"/>
          </p:cNvSpPr>
          <p:nvPr>
            <p:ph type="title"/>
          </p:nvPr>
        </p:nvSpPr>
        <p:spPr>
          <a:xfrm>
            <a:off x="228600" y="457200"/>
            <a:ext cx="8763000" cy="990600"/>
          </a:xfrm>
        </p:spPr>
        <p:txBody>
          <a:bodyPr>
            <a:normAutofit/>
          </a:bodyPr>
          <a:lstStyle/>
          <a:p>
            <a:r>
              <a:rPr lang="en-US" b="1" dirty="0"/>
              <a:t>Hebrew Divisions of the OT </a:t>
            </a:r>
            <a:r>
              <a:rPr lang="en-US" sz="3600" b="1" dirty="0"/>
              <a:t>(24 books)</a:t>
            </a:r>
            <a:endParaRPr lang="en-US" b="1" dirty="0"/>
          </a:p>
        </p:txBody>
      </p:sp>
      <p:sp>
        <p:nvSpPr>
          <p:cNvPr id="3" name="Content Placeholder 2">
            <a:extLst>
              <a:ext uri="{FF2B5EF4-FFF2-40B4-BE49-F238E27FC236}">
                <a16:creationId xmlns:a16="http://schemas.microsoft.com/office/drawing/2014/main" id="{5699E734-37AE-412D-935C-605ECF799447}"/>
              </a:ext>
            </a:extLst>
          </p:cNvPr>
          <p:cNvSpPr>
            <a:spLocks noGrp="1"/>
          </p:cNvSpPr>
          <p:nvPr>
            <p:ph idx="1"/>
          </p:nvPr>
        </p:nvSpPr>
        <p:spPr>
          <a:xfrm>
            <a:off x="457200" y="1447800"/>
            <a:ext cx="8458200" cy="5257800"/>
          </a:xfrm>
        </p:spPr>
        <p:txBody>
          <a:bodyPr>
            <a:normAutofit/>
          </a:bodyPr>
          <a:lstStyle/>
          <a:p>
            <a:r>
              <a:rPr lang="en-US" b="1" dirty="0">
                <a:solidFill>
                  <a:srgbClr val="6E2619"/>
                </a:solidFill>
              </a:rPr>
              <a:t>Law</a:t>
            </a:r>
            <a:r>
              <a:rPr lang="en-US" dirty="0"/>
              <a:t> (Gen. – Deut.)  </a:t>
            </a:r>
            <a:r>
              <a:rPr lang="en-US" b="1" u="sng" dirty="0">
                <a:solidFill>
                  <a:srgbClr val="6E2619"/>
                </a:solidFill>
              </a:rPr>
              <a:t>5</a:t>
            </a:r>
          </a:p>
          <a:p>
            <a:r>
              <a:rPr lang="en-US" b="1" dirty="0">
                <a:solidFill>
                  <a:srgbClr val="6E2619"/>
                </a:solidFill>
              </a:rPr>
              <a:t>Prophets</a:t>
            </a:r>
            <a:r>
              <a:rPr lang="en-US" dirty="0"/>
              <a:t> </a:t>
            </a:r>
          </a:p>
          <a:p>
            <a:pPr lvl="1"/>
            <a:r>
              <a:rPr lang="en-US" dirty="0">
                <a:solidFill>
                  <a:srgbClr val="6E2619"/>
                </a:solidFill>
              </a:rPr>
              <a:t>Former Prophets</a:t>
            </a:r>
            <a:r>
              <a:rPr lang="en-US" dirty="0"/>
              <a:t>: Joshua, Judges, 1 &amp; 2 Sam., 1 &amp; 2 Kings   </a:t>
            </a:r>
            <a:r>
              <a:rPr lang="en-US" sz="3000" b="1" u="sng" dirty="0">
                <a:solidFill>
                  <a:srgbClr val="6E2619"/>
                </a:solidFill>
              </a:rPr>
              <a:t>4</a:t>
            </a:r>
          </a:p>
          <a:p>
            <a:pPr lvl="1"/>
            <a:r>
              <a:rPr lang="en-US" dirty="0">
                <a:solidFill>
                  <a:srgbClr val="6E2619"/>
                </a:solidFill>
              </a:rPr>
              <a:t>Latter Prophets</a:t>
            </a:r>
            <a:r>
              <a:rPr lang="en-US" dirty="0"/>
              <a:t>:  Isaiah, Jeremiah, Ezekiel, the Book of the Twelve  </a:t>
            </a:r>
            <a:r>
              <a:rPr lang="en-US" sz="3000" b="1" u="sng" dirty="0">
                <a:solidFill>
                  <a:srgbClr val="6E2619"/>
                </a:solidFill>
              </a:rPr>
              <a:t>4</a:t>
            </a:r>
          </a:p>
          <a:p>
            <a:r>
              <a:rPr lang="en-US" b="1" dirty="0">
                <a:solidFill>
                  <a:srgbClr val="6E2619"/>
                </a:solidFill>
              </a:rPr>
              <a:t>Writings: </a:t>
            </a:r>
            <a:r>
              <a:rPr lang="en-US" dirty="0"/>
              <a:t>Job, Psalms, Proverbs, Ecclesiastes, Song of Solomon, Ruth, Lamentations, Esther, Daniel, Ezra-Nehemiah, 1 &amp; 2 Chronicles.   </a:t>
            </a:r>
            <a:r>
              <a:rPr lang="en-US" b="1" u="sng" dirty="0">
                <a:solidFill>
                  <a:srgbClr val="6E2619"/>
                </a:solidFill>
              </a:rPr>
              <a:t>11</a:t>
            </a:r>
          </a:p>
        </p:txBody>
      </p:sp>
    </p:spTree>
    <p:extLst>
      <p:ext uri="{BB962C8B-B14F-4D97-AF65-F5344CB8AC3E}">
        <p14:creationId xmlns:p14="http://schemas.microsoft.com/office/powerpoint/2010/main" val="1101595215"/>
      </p:ext>
    </p:extLst>
  </p:cSld>
  <p:clrMapOvr>
    <a:masterClrMapping/>
  </p:clrMapOvr>
  <p:transition spd="slow">
    <p:split orient="vert"/>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D7EA4-4D99-44F2-A49C-558B66D4331A}"/>
              </a:ext>
            </a:extLst>
          </p:cNvPr>
          <p:cNvSpPr>
            <a:spLocks noGrp="1"/>
          </p:cNvSpPr>
          <p:nvPr>
            <p:ph type="title"/>
          </p:nvPr>
        </p:nvSpPr>
        <p:spPr>
          <a:xfrm>
            <a:off x="457200" y="228600"/>
            <a:ext cx="8229600" cy="990600"/>
          </a:xfrm>
        </p:spPr>
        <p:txBody>
          <a:bodyPr/>
          <a:lstStyle/>
          <a:p>
            <a:r>
              <a:rPr lang="en-US" b="1" dirty="0"/>
              <a:t>Languages of the Bible</a:t>
            </a:r>
          </a:p>
        </p:txBody>
      </p:sp>
      <p:sp>
        <p:nvSpPr>
          <p:cNvPr id="3" name="Content Placeholder 2">
            <a:extLst>
              <a:ext uri="{FF2B5EF4-FFF2-40B4-BE49-F238E27FC236}">
                <a16:creationId xmlns:a16="http://schemas.microsoft.com/office/drawing/2014/main" id="{B5DF6354-6A27-48BB-A460-9A7726DBA2F8}"/>
              </a:ext>
            </a:extLst>
          </p:cNvPr>
          <p:cNvSpPr>
            <a:spLocks noGrp="1"/>
          </p:cNvSpPr>
          <p:nvPr>
            <p:ph idx="1"/>
          </p:nvPr>
        </p:nvSpPr>
        <p:spPr>
          <a:xfrm>
            <a:off x="457200" y="1143000"/>
            <a:ext cx="8229600" cy="4419600"/>
          </a:xfrm>
        </p:spPr>
        <p:txBody>
          <a:bodyPr/>
          <a:lstStyle/>
          <a:p>
            <a:r>
              <a:rPr lang="en-US" b="1" dirty="0">
                <a:solidFill>
                  <a:srgbClr val="6E2619"/>
                </a:solidFill>
              </a:rPr>
              <a:t>Hebrew</a:t>
            </a:r>
          </a:p>
          <a:p>
            <a:pPr lvl="1"/>
            <a:r>
              <a:rPr lang="en-US" sz="2700" b="1" dirty="0">
                <a:solidFill>
                  <a:srgbClr val="6E2619"/>
                </a:solidFill>
              </a:rPr>
              <a:t>A Semitic language</a:t>
            </a:r>
            <a:r>
              <a:rPr lang="en-US" sz="2700" dirty="0"/>
              <a:t> (along with Aramaic, Syriac, Akkadian, Arabic)</a:t>
            </a:r>
          </a:p>
          <a:p>
            <a:pPr lvl="1"/>
            <a:r>
              <a:rPr lang="en-US" sz="2700" dirty="0"/>
              <a:t>Written </a:t>
            </a:r>
            <a:r>
              <a:rPr lang="en-US" sz="2700" b="1" dirty="0">
                <a:solidFill>
                  <a:srgbClr val="6E2619"/>
                </a:solidFill>
              </a:rPr>
              <a:t>“backwards” </a:t>
            </a:r>
            <a:r>
              <a:rPr lang="en-US" sz="2700" dirty="0"/>
              <a:t>(right to left)</a:t>
            </a:r>
          </a:p>
          <a:p>
            <a:pPr lvl="1"/>
            <a:r>
              <a:rPr lang="en-US" sz="2700" dirty="0"/>
              <a:t>It is an </a:t>
            </a:r>
            <a:r>
              <a:rPr lang="en-US" sz="2700" b="1" dirty="0">
                <a:solidFill>
                  <a:srgbClr val="6E2619"/>
                </a:solidFill>
              </a:rPr>
              <a:t>alphabetic script</a:t>
            </a:r>
            <a:r>
              <a:rPr lang="en-US" sz="2700" dirty="0"/>
              <a:t>, but it looks very different than our Indo-European languages.</a:t>
            </a:r>
          </a:p>
          <a:p>
            <a:pPr lvl="1"/>
            <a:r>
              <a:rPr lang="en-US" sz="2700" dirty="0"/>
              <a:t>Originally written </a:t>
            </a:r>
            <a:r>
              <a:rPr lang="en-US" sz="2700" b="1" dirty="0">
                <a:solidFill>
                  <a:srgbClr val="6E2619"/>
                </a:solidFill>
              </a:rPr>
              <a:t>without vowels </a:t>
            </a:r>
            <a:r>
              <a:rPr lang="en-US" sz="2700" dirty="0"/>
              <a:t>(still does not have vowels, but has vowel “points.”)</a:t>
            </a:r>
          </a:p>
          <a:p>
            <a:pPr lvl="1"/>
            <a:endParaRPr lang="en-US" dirty="0"/>
          </a:p>
          <a:p>
            <a:endParaRPr lang="en-US" dirty="0"/>
          </a:p>
        </p:txBody>
      </p:sp>
      <p:pic>
        <p:nvPicPr>
          <p:cNvPr id="4" name="Picture 3">
            <a:extLst>
              <a:ext uri="{FF2B5EF4-FFF2-40B4-BE49-F238E27FC236}">
                <a16:creationId xmlns:a16="http://schemas.microsoft.com/office/drawing/2014/main" id="{C3584081-7417-4A3A-A8C4-9D4D0F523730}"/>
              </a:ext>
            </a:extLst>
          </p:cNvPr>
          <p:cNvPicPr>
            <a:picLocks noChangeAspect="1"/>
          </p:cNvPicPr>
          <p:nvPr/>
        </p:nvPicPr>
        <p:blipFill rotWithShape="1">
          <a:blip r:embed="rId2"/>
          <a:srcRect l="1" r="33858" b="16483"/>
          <a:stretch/>
        </p:blipFill>
        <p:spPr>
          <a:xfrm>
            <a:off x="2138509" y="5020054"/>
            <a:ext cx="4866982" cy="1609346"/>
          </a:xfrm>
          <a:prstGeom prst="rect">
            <a:avLst/>
          </a:prstGeom>
        </p:spPr>
      </p:pic>
    </p:spTree>
    <p:extLst>
      <p:ext uri="{BB962C8B-B14F-4D97-AF65-F5344CB8AC3E}">
        <p14:creationId xmlns:p14="http://schemas.microsoft.com/office/powerpoint/2010/main" val="209716849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out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CF2E3F-8003-44A2-84EC-DD4D31FE70BC}"/>
              </a:ext>
            </a:extLst>
          </p:cNvPr>
          <p:cNvPicPr>
            <a:picLocks noChangeAspect="1"/>
          </p:cNvPicPr>
          <p:nvPr/>
        </p:nvPicPr>
        <p:blipFill rotWithShape="1">
          <a:blip r:embed="rId2"/>
          <a:srcRect l="19512" t="4878" r="17073" b="4878"/>
          <a:stretch/>
        </p:blipFill>
        <p:spPr>
          <a:xfrm>
            <a:off x="142672" y="1066800"/>
            <a:ext cx="3962400" cy="5638800"/>
          </a:xfrm>
          <a:prstGeom prst="rect">
            <a:avLst/>
          </a:prstGeom>
        </p:spPr>
      </p:pic>
      <p:pic>
        <p:nvPicPr>
          <p:cNvPr id="6" name="Picture 5">
            <a:extLst>
              <a:ext uri="{FF2B5EF4-FFF2-40B4-BE49-F238E27FC236}">
                <a16:creationId xmlns:a16="http://schemas.microsoft.com/office/drawing/2014/main" id="{C48B6FD8-8B88-4C83-B71A-CA233F89C6C2}"/>
              </a:ext>
            </a:extLst>
          </p:cNvPr>
          <p:cNvPicPr>
            <a:picLocks noChangeAspect="1"/>
          </p:cNvPicPr>
          <p:nvPr/>
        </p:nvPicPr>
        <p:blipFill>
          <a:blip r:embed="rId3"/>
          <a:stretch>
            <a:fillRect/>
          </a:stretch>
        </p:blipFill>
        <p:spPr>
          <a:xfrm>
            <a:off x="4191000" y="1219200"/>
            <a:ext cx="4800600" cy="4800600"/>
          </a:xfrm>
          <a:prstGeom prst="rect">
            <a:avLst/>
          </a:prstGeom>
        </p:spPr>
      </p:pic>
      <p:sp>
        <p:nvSpPr>
          <p:cNvPr id="7" name="TextBox 6">
            <a:extLst>
              <a:ext uri="{FF2B5EF4-FFF2-40B4-BE49-F238E27FC236}">
                <a16:creationId xmlns:a16="http://schemas.microsoft.com/office/drawing/2014/main" id="{947F65B9-7A85-4E7D-B3D3-628EC62462E9}"/>
              </a:ext>
            </a:extLst>
          </p:cNvPr>
          <p:cNvSpPr txBox="1"/>
          <p:nvPr/>
        </p:nvSpPr>
        <p:spPr>
          <a:xfrm>
            <a:off x="1055305" y="304800"/>
            <a:ext cx="1851789" cy="646331"/>
          </a:xfrm>
          <a:prstGeom prst="rect">
            <a:avLst/>
          </a:prstGeom>
          <a:noFill/>
        </p:spPr>
        <p:txBody>
          <a:bodyPr wrap="none" rtlCol="0">
            <a:spAutoFit/>
          </a:bodyPr>
          <a:lstStyle/>
          <a:p>
            <a:r>
              <a:rPr lang="en-US" sz="3600" b="1" dirty="0">
                <a:solidFill>
                  <a:srgbClr val="6E2619"/>
                </a:solidFill>
              </a:rPr>
              <a:t>Hebrew</a:t>
            </a:r>
          </a:p>
        </p:txBody>
      </p:sp>
      <p:sp>
        <p:nvSpPr>
          <p:cNvPr id="8" name="TextBox 7">
            <a:extLst>
              <a:ext uri="{FF2B5EF4-FFF2-40B4-BE49-F238E27FC236}">
                <a16:creationId xmlns:a16="http://schemas.microsoft.com/office/drawing/2014/main" id="{27287262-C26F-4C7A-9447-3F2B05863B97}"/>
              </a:ext>
            </a:extLst>
          </p:cNvPr>
          <p:cNvSpPr txBox="1"/>
          <p:nvPr/>
        </p:nvSpPr>
        <p:spPr>
          <a:xfrm>
            <a:off x="5768742" y="304800"/>
            <a:ext cx="1492716" cy="646331"/>
          </a:xfrm>
          <a:prstGeom prst="rect">
            <a:avLst/>
          </a:prstGeom>
          <a:noFill/>
        </p:spPr>
        <p:txBody>
          <a:bodyPr wrap="none" rtlCol="0">
            <a:spAutoFit/>
          </a:bodyPr>
          <a:lstStyle/>
          <a:p>
            <a:r>
              <a:rPr lang="en-US" sz="3600" b="1" dirty="0">
                <a:solidFill>
                  <a:srgbClr val="6E2619"/>
                </a:solidFill>
              </a:rPr>
              <a:t>Greek</a:t>
            </a:r>
          </a:p>
        </p:txBody>
      </p:sp>
    </p:spTree>
    <p:extLst>
      <p:ext uri="{BB962C8B-B14F-4D97-AF65-F5344CB8AC3E}">
        <p14:creationId xmlns:p14="http://schemas.microsoft.com/office/powerpoint/2010/main" val="297340485"/>
      </p:ext>
    </p:extLst>
  </p:cSld>
  <p:clrMapOvr>
    <a:masterClrMapping/>
  </p:clrMapOvr>
  <p:transition spd="slow">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054C-5A77-47C9-A6AF-CFB06FFF9B3C}"/>
              </a:ext>
            </a:extLst>
          </p:cNvPr>
          <p:cNvSpPr>
            <a:spLocks noGrp="1"/>
          </p:cNvSpPr>
          <p:nvPr>
            <p:ph type="title"/>
          </p:nvPr>
        </p:nvSpPr>
        <p:spPr/>
        <p:txBody>
          <a:bodyPr/>
          <a:lstStyle/>
          <a:p>
            <a:r>
              <a:rPr lang="en-US" b="1" dirty="0"/>
              <a:t>Aramaic</a:t>
            </a:r>
          </a:p>
        </p:txBody>
      </p:sp>
      <p:sp>
        <p:nvSpPr>
          <p:cNvPr id="3" name="Content Placeholder 2">
            <a:extLst>
              <a:ext uri="{FF2B5EF4-FFF2-40B4-BE49-F238E27FC236}">
                <a16:creationId xmlns:a16="http://schemas.microsoft.com/office/drawing/2014/main" id="{9B9056FA-F0BE-4ECE-85A8-9873819F34D6}"/>
              </a:ext>
            </a:extLst>
          </p:cNvPr>
          <p:cNvSpPr>
            <a:spLocks noGrp="1"/>
          </p:cNvSpPr>
          <p:nvPr>
            <p:ph idx="1"/>
          </p:nvPr>
        </p:nvSpPr>
        <p:spPr/>
        <p:txBody>
          <a:bodyPr>
            <a:normAutofit/>
          </a:bodyPr>
          <a:lstStyle/>
          <a:p>
            <a:pPr>
              <a:spcAft>
                <a:spcPts val="1200"/>
              </a:spcAft>
            </a:pPr>
            <a:r>
              <a:rPr lang="en-US" dirty="0"/>
              <a:t>Aramaic was also a </a:t>
            </a:r>
            <a:r>
              <a:rPr lang="en-US" b="1" dirty="0">
                <a:solidFill>
                  <a:srgbClr val="6E2619"/>
                </a:solidFill>
              </a:rPr>
              <a:t>Semitic language</a:t>
            </a:r>
            <a:r>
              <a:rPr lang="en-US" dirty="0"/>
              <a:t>.</a:t>
            </a:r>
          </a:p>
          <a:p>
            <a:pPr>
              <a:spcAft>
                <a:spcPts val="1200"/>
              </a:spcAft>
            </a:pPr>
            <a:r>
              <a:rPr lang="en-US" dirty="0"/>
              <a:t>Aramaic was first spoken by tribes in northern Mesopotamia, (modern day Iraq &amp; Syria) as early at </a:t>
            </a:r>
            <a:r>
              <a:rPr lang="en-US" b="1" dirty="0">
                <a:solidFill>
                  <a:srgbClr val="6E2619"/>
                </a:solidFill>
              </a:rPr>
              <a:t>1,000 B.C.</a:t>
            </a:r>
          </a:p>
          <a:p>
            <a:pPr>
              <a:spcAft>
                <a:spcPts val="1200"/>
              </a:spcAft>
            </a:pPr>
            <a:r>
              <a:rPr lang="en-US" dirty="0"/>
              <a:t>The language came to prominence during the </a:t>
            </a:r>
            <a:r>
              <a:rPr lang="en-US" b="1" dirty="0">
                <a:solidFill>
                  <a:srgbClr val="6E2619"/>
                </a:solidFill>
              </a:rPr>
              <a:t>Neo-Assyrian Empire </a:t>
            </a:r>
            <a:r>
              <a:rPr lang="en-US" dirty="0"/>
              <a:t>(900-600 B.C.) and continued to be used during the </a:t>
            </a:r>
            <a:r>
              <a:rPr lang="en-US" b="1" dirty="0">
                <a:solidFill>
                  <a:srgbClr val="6E2619"/>
                </a:solidFill>
              </a:rPr>
              <a:t>Babylonian Empire </a:t>
            </a:r>
            <a:r>
              <a:rPr lang="en-US" dirty="0"/>
              <a:t>(626-539 B.C.).</a:t>
            </a:r>
          </a:p>
          <a:p>
            <a:pPr>
              <a:spcAft>
                <a:spcPts val="1200"/>
              </a:spcAft>
            </a:pPr>
            <a:endParaRPr lang="en-US" dirty="0"/>
          </a:p>
          <a:p>
            <a:endParaRPr lang="en-US" dirty="0"/>
          </a:p>
        </p:txBody>
      </p:sp>
    </p:spTree>
    <p:extLst>
      <p:ext uri="{BB962C8B-B14F-4D97-AF65-F5344CB8AC3E}">
        <p14:creationId xmlns:p14="http://schemas.microsoft.com/office/powerpoint/2010/main" val="2196246572"/>
      </p:ext>
    </p:extLst>
  </p:cSld>
  <p:clrMapOvr>
    <a:masterClrMapping/>
  </p:clrMapOvr>
  <p:transition spd="slow">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BB6979-DAE0-4D19-92B1-FC4BDE3B59B4}"/>
              </a:ext>
            </a:extLst>
          </p:cNvPr>
          <p:cNvSpPr>
            <a:spLocks noGrp="1"/>
          </p:cNvSpPr>
          <p:nvPr>
            <p:ph idx="1"/>
          </p:nvPr>
        </p:nvSpPr>
        <p:spPr>
          <a:xfrm>
            <a:off x="457200" y="914400"/>
            <a:ext cx="8229600" cy="5562600"/>
          </a:xfrm>
        </p:spPr>
        <p:txBody>
          <a:bodyPr>
            <a:normAutofit/>
          </a:bodyPr>
          <a:lstStyle/>
          <a:p>
            <a:pPr>
              <a:spcAft>
                <a:spcPts val="1800"/>
              </a:spcAft>
            </a:pPr>
            <a:r>
              <a:rPr lang="en-US" dirty="0"/>
              <a:t>The Jews first started speaking Aramaic during the </a:t>
            </a:r>
            <a:r>
              <a:rPr lang="en-US" b="1" dirty="0">
                <a:solidFill>
                  <a:srgbClr val="6E2619"/>
                </a:solidFill>
              </a:rPr>
              <a:t>Babylonian Captivity</a:t>
            </a:r>
            <a:r>
              <a:rPr lang="en-US" dirty="0"/>
              <a:t> and continued to use from then on down to the </a:t>
            </a:r>
            <a:r>
              <a:rPr lang="en-US" b="1" dirty="0">
                <a:solidFill>
                  <a:srgbClr val="6E2619"/>
                </a:solidFill>
              </a:rPr>
              <a:t>time of Christ</a:t>
            </a:r>
            <a:r>
              <a:rPr lang="en-US" dirty="0"/>
              <a:t>.</a:t>
            </a:r>
          </a:p>
          <a:p>
            <a:pPr>
              <a:spcAft>
                <a:spcPts val="1800"/>
              </a:spcAft>
            </a:pPr>
            <a:r>
              <a:rPr lang="en-US" dirty="0"/>
              <a:t>Although the OT was written in Hebrew, Hebrew was not used as a </a:t>
            </a:r>
            <a:r>
              <a:rPr lang="en-US" b="1" dirty="0">
                <a:solidFill>
                  <a:srgbClr val="6E2619"/>
                </a:solidFill>
              </a:rPr>
              <a:t>common language until modern times </a:t>
            </a:r>
            <a:r>
              <a:rPr lang="en-US" dirty="0"/>
              <a:t>when it was revived (late 19</a:t>
            </a:r>
            <a:r>
              <a:rPr lang="en-US" baseline="30000" dirty="0"/>
              <a:t>th</a:t>
            </a:r>
            <a:r>
              <a:rPr lang="en-US" dirty="0"/>
              <a:t> and early 20</a:t>
            </a:r>
            <a:r>
              <a:rPr lang="en-US" baseline="30000" dirty="0"/>
              <a:t>th</a:t>
            </a:r>
            <a:r>
              <a:rPr lang="en-US" dirty="0"/>
              <a:t> centuries).</a:t>
            </a:r>
          </a:p>
          <a:p>
            <a:endParaRPr lang="en-US" dirty="0"/>
          </a:p>
        </p:txBody>
      </p:sp>
    </p:spTree>
    <p:extLst>
      <p:ext uri="{BB962C8B-B14F-4D97-AF65-F5344CB8AC3E}">
        <p14:creationId xmlns:p14="http://schemas.microsoft.com/office/powerpoint/2010/main" val="2927828874"/>
      </p:ext>
    </p:extLst>
  </p:cSld>
  <p:clrMapOvr>
    <a:masterClrMapping/>
  </p:clrMapOvr>
  <p:transition spd="slow">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AD516-91EC-4285-8E54-22CDFBD3FEEA}"/>
              </a:ext>
            </a:extLst>
          </p:cNvPr>
          <p:cNvSpPr>
            <a:spLocks noGrp="1"/>
          </p:cNvSpPr>
          <p:nvPr>
            <p:ph type="title"/>
          </p:nvPr>
        </p:nvSpPr>
        <p:spPr>
          <a:xfrm>
            <a:off x="457200" y="381000"/>
            <a:ext cx="8229600" cy="990600"/>
          </a:xfrm>
        </p:spPr>
        <p:txBody>
          <a:bodyPr/>
          <a:lstStyle/>
          <a:p>
            <a:r>
              <a:rPr lang="en-US" b="1" dirty="0"/>
              <a:t>Aramaic Language in the OT</a:t>
            </a:r>
          </a:p>
        </p:txBody>
      </p:sp>
      <p:sp>
        <p:nvSpPr>
          <p:cNvPr id="3" name="Content Placeholder 2">
            <a:extLst>
              <a:ext uri="{FF2B5EF4-FFF2-40B4-BE49-F238E27FC236}">
                <a16:creationId xmlns:a16="http://schemas.microsoft.com/office/drawing/2014/main" id="{7CE2B594-5BDA-4CA3-9117-CDE657B02EA2}"/>
              </a:ext>
            </a:extLst>
          </p:cNvPr>
          <p:cNvSpPr>
            <a:spLocks noGrp="1"/>
          </p:cNvSpPr>
          <p:nvPr>
            <p:ph idx="1"/>
          </p:nvPr>
        </p:nvSpPr>
        <p:spPr>
          <a:xfrm>
            <a:off x="457200" y="1447800"/>
            <a:ext cx="8382000" cy="5181600"/>
          </a:xfrm>
        </p:spPr>
        <p:txBody>
          <a:bodyPr>
            <a:normAutofit/>
          </a:bodyPr>
          <a:lstStyle/>
          <a:p>
            <a:pPr>
              <a:spcAft>
                <a:spcPts val="600"/>
              </a:spcAft>
            </a:pPr>
            <a:r>
              <a:rPr lang="en-US" b="1" dirty="0">
                <a:solidFill>
                  <a:srgbClr val="6E2619"/>
                </a:solidFill>
              </a:rPr>
              <a:t>Gen. 31:47 </a:t>
            </a:r>
            <a:r>
              <a:rPr lang="en-US" dirty="0"/>
              <a:t>– </a:t>
            </a:r>
            <a:r>
              <a:rPr lang="en-US" dirty="0" err="1"/>
              <a:t>Jegar</a:t>
            </a:r>
            <a:r>
              <a:rPr lang="en-US" dirty="0"/>
              <a:t> </a:t>
            </a:r>
            <a:r>
              <a:rPr lang="en-US" dirty="0" err="1"/>
              <a:t>Sahadutha</a:t>
            </a:r>
            <a:r>
              <a:rPr lang="en-US" dirty="0"/>
              <a:t> (place)</a:t>
            </a:r>
          </a:p>
          <a:p>
            <a:pPr>
              <a:spcAft>
                <a:spcPts val="600"/>
              </a:spcAft>
            </a:pPr>
            <a:r>
              <a:rPr lang="en-US" b="1" dirty="0">
                <a:solidFill>
                  <a:srgbClr val="6E2619"/>
                </a:solidFill>
              </a:rPr>
              <a:t>Jeremiah 10:11 </a:t>
            </a:r>
            <a:r>
              <a:rPr lang="en-US" dirty="0"/>
              <a:t>(one verse)</a:t>
            </a:r>
          </a:p>
          <a:p>
            <a:pPr>
              <a:spcAft>
                <a:spcPts val="600"/>
              </a:spcAft>
            </a:pPr>
            <a:r>
              <a:rPr lang="en-US" b="1" dirty="0">
                <a:solidFill>
                  <a:srgbClr val="6E2619"/>
                </a:solidFill>
              </a:rPr>
              <a:t>Daniel 2:4b-7:28 </a:t>
            </a:r>
            <a:r>
              <a:rPr lang="en-US" dirty="0"/>
              <a:t>(about six chapters)</a:t>
            </a:r>
          </a:p>
          <a:p>
            <a:pPr>
              <a:spcAft>
                <a:spcPts val="600"/>
              </a:spcAft>
            </a:pPr>
            <a:r>
              <a:rPr lang="en-US" b="1" dirty="0">
                <a:solidFill>
                  <a:srgbClr val="6E2619"/>
                </a:solidFill>
              </a:rPr>
              <a:t>Ezra 4:8-6:18; 7:12-28 </a:t>
            </a:r>
            <a:r>
              <a:rPr lang="en-US" dirty="0"/>
              <a:t>(3-4 chapters)</a:t>
            </a:r>
          </a:p>
          <a:p>
            <a:pPr>
              <a:spcAft>
                <a:spcPts val="600"/>
              </a:spcAft>
            </a:pPr>
            <a:r>
              <a:rPr lang="en-US" dirty="0"/>
              <a:t>Lightfoot notes that if you look at these passages in the Hebrew Bible you cannot tell any difference, because “there is no difference in appearance between Hebrew and Aramaic.” (p. 28). But they are different languages. </a:t>
            </a:r>
          </a:p>
        </p:txBody>
      </p:sp>
    </p:spTree>
    <p:extLst>
      <p:ext uri="{BB962C8B-B14F-4D97-AF65-F5344CB8AC3E}">
        <p14:creationId xmlns:p14="http://schemas.microsoft.com/office/powerpoint/2010/main" val="4094120308"/>
      </p:ext>
    </p:extLst>
  </p:cSld>
  <p:clrMapOvr>
    <a:masterClrMapping/>
  </p:clrMapOvr>
  <p:transition spd="slow">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AD516-91EC-4285-8E54-22CDFBD3FEEA}"/>
              </a:ext>
            </a:extLst>
          </p:cNvPr>
          <p:cNvSpPr>
            <a:spLocks noGrp="1"/>
          </p:cNvSpPr>
          <p:nvPr>
            <p:ph type="title"/>
          </p:nvPr>
        </p:nvSpPr>
        <p:spPr/>
        <p:txBody>
          <a:bodyPr/>
          <a:lstStyle/>
          <a:p>
            <a:r>
              <a:rPr lang="en-US" b="1" dirty="0"/>
              <a:t>Aramaic Language in the NT</a:t>
            </a:r>
          </a:p>
        </p:txBody>
      </p:sp>
      <p:sp>
        <p:nvSpPr>
          <p:cNvPr id="3" name="Content Placeholder 2">
            <a:extLst>
              <a:ext uri="{FF2B5EF4-FFF2-40B4-BE49-F238E27FC236}">
                <a16:creationId xmlns:a16="http://schemas.microsoft.com/office/drawing/2014/main" id="{7CE2B594-5BDA-4CA3-9117-CDE657B02EA2}"/>
              </a:ext>
            </a:extLst>
          </p:cNvPr>
          <p:cNvSpPr>
            <a:spLocks noGrp="1"/>
          </p:cNvSpPr>
          <p:nvPr>
            <p:ph idx="1"/>
          </p:nvPr>
        </p:nvSpPr>
        <p:spPr/>
        <p:txBody>
          <a:bodyPr>
            <a:normAutofit lnSpcReduction="10000"/>
          </a:bodyPr>
          <a:lstStyle/>
          <a:p>
            <a:r>
              <a:rPr lang="en-US" b="1" dirty="0">
                <a:solidFill>
                  <a:srgbClr val="6E2619"/>
                </a:solidFill>
              </a:rPr>
              <a:t>“Empty headed” </a:t>
            </a:r>
            <a:r>
              <a:rPr lang="en-US" dirty="0"/>
              <a:t>(Matt 5:22)</a:t>
            </a:r>
          </a:p>
          <a:p>
            <a:r>
              <a:rPr lang="en-US" b="1" dirty="0">
                <a:solidFill>
                  <a:srgbClr val="6E2619"/>
                </a:solidFill>
              </a:rPr>
              <a:t>“Save now” </a:t>
            </a:r>
            <a:r>
              <a:rPr lang="en-US" dirty="0"/>
              <a:t>(Hosanna, Matt 21:9 (2x), 15; Mark 11:9; John 12:13)</a:t>
            </a:r>
          </a:p>
          <a:p>
            <a:r>
              <a:rPr lang="en-US" b="1" dirty="0">
                <a:solidFill>
                  <a:srgbClr val="6E2619"/>
                </a:solidFill>
              </a:rPr>
              <a:t>“My God, my God, why have you forsaken me?”  </a:t>
            </a:r>
            <a:r>
              <a:rPr lang="en-US" dirty="0"/>
              <a:t>(Mark 15:34)</a:t>
            </a:r>
          </a:p>
          <a:p>
            <a:r>
              <a:rPr lang="en-US" b="1" dirty="0">
                <a:solidFill>
                  <a:srgbClr val="6E2619"/>
                </a:solidFill>
              </a:rPr>
              <a:t>“Little girl, rise.” </a:t>
            </a:r>
            <a:r>
              <a:rPr lang="en-US" dirty="0"/>
              <a:t>(Mark 5:41) </a:t>
            </a:r>
          </a:p>
          <a:p>
            <a:r>
              <a:rPr lang="en-US" b="1" dirty="0">
                <a:solidFill>
                  <a:srgbClr val="6E2619"/>
                </a:solidFill>
              </a:rPr>
              <a:t>“Be opened”  </a:t>
            </a:r>
            <a:r>
              <a:rPr lang="en-US" dirty="0"/>
              <a:t>(Mark 7:32)</a:t>
            </a:r>
          </a:p>
          <a:p>
            <a:r>
              <a:rPr lang="en-US" b="1" dirty="0">
                <a:solidFill>
                  <a:srgbClr val="6E2619"/>
                </a:solidFill>
              </a:rPr>
              <a:t>“Rabbi” </a:t>
            </a:r>
            <a:r>
              <a:rPr lang="en-US" dirty="0"/>
              <a:t>(Aram. </a:t>
            </a:r>
            <a:r>
              <a:rPr lang="en-US" dirty="0" err="1"/>
              <a:t>Rabbouni</a:t>
            </a:r>
            <a:r>
              <a:rPr lang="en-US" dirty="0"/>
              <a:t>; John 20:16)</a:t>
            </a:r>
          </a:p>
          <a:p>
            <a:r>
              <a:rPr lang="en-US" b="1" dirty="0">
                <a:solidFill>
                  <a:srgbClr val="6E2619"/>
                </a:solidFill>
              </a:rPr>
              <a:t>“Father” </a:t>
            </a:r>
            <a:r>
              <a:rPr lang="en-US" dirty="0"/>
              <a:t>(Aram. Abba; Mark 14:36; Rom 8:15; Gal 4:6)</a:t>
            </a:r>
          </a:p>
        </p:txBody>
      </p:sp>
    </p:spTree>
    <p:extLst>
      <p:ext uri="{BB962C8B-B14F-4D97-AF65-F5344CB8AC3E}">
        <p14:creationId xmlns:p14="http://schemas.microsoft.com/office/powerpoint/2010/main" val="2623096380"/>
      </p:ext>
    </p:extLst>
  </p:cSld>
  <p:clrMapOvr>
    <a:masterClrMapping/>
  </p:clrMapOvr>
  <p:transition spd="slow">
    <p:split orient="ver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51C6-8FED-4185-9B83-AA0161BAB105}"/>
              </a:ext>
            </a:extLst>
          </p:cNvPr>
          <p:cNvSpPr>
            <a:spLocks noGrp="1"/>
          </p:cNvSpPr>
          <p:nvPr>
            <p:ph type="title"/>
          </p:nvPr>
        </p:nvSpPr>
        <p:spPr>
          <a:xfrm>
            <a:off x="457200" y="533400"/>
            <a:ext cx="8229600" cy="762000"/>
          </a:xfrm>
        </p:spPr>
        <p:txBody>
          <a:bodyPr>
            <a:normAutofit fontScale="90000"/>
          </a:bodyPr>
          <a:lstStyle/>
          <a:p>
            <a:r>
              <a:rPr lang="en-US" dirty="0"/>
              <a:t>Lesson 1 – The Making of Ancient Books</a:t>
            </a:r>
          </a:p>
        </p:txBody>
      </p:sp>
      <p:sp>
        <p:nvSpPr>
          <p:cNvPr id="3" name="Content Placeholder 2">
            <a:extLst>
              <a:ext uri="{FF2B5EF4-FFF2-40B4-BE49-F238E27FC236}">
                <a16:creationId xmlns:a16="http://schemas.microsoft.com/office/drawing/2014/main" id="{ED47E2A7-4DF7-4271-B446-50DBD327C41A}"/>
              </a:ext>
            </a:extLst>
          </p:cNvPr>
          <p:cNvSpPr>
            <a:spLocks noGrp="1"/>
          </p:cNvSpPr>
          <p:nvPr>
            <p:ph idx="1"/>
          </p:nvPr>
        </p:nvSpPr>
        <p:spPr>
          <a:xfrm>
            <a:off x="457200" y="1447800"/>
            <a:ext cx="8458200" cy="5334000"/>
          </a:xfrm>
        </p:spPr>
        <p:txBody>
          <a:bodyPr>
            <a:normAutofit/>
          </a:bodyPr>
          <a:lstStyle/>
          <a:p>
            <a:r>
              <a:rPr lang="en-US" b="1" dirty="0"/>
              <a:t>Early writing </a:t>
            </a:r>
            <a:r>
              <a:rPr lang="en-US" dirty="0"/>
              <a:t>(man had written language from a very early time – Mesopotamia, Egypt, China)</a:t>
            </a:r>
          </a:p>
          <a:p>
            <a:r>
              <a:rPr lang="en-US" b="1" dirty="0"/>
              <a:t>Writing Materials </a:t>
            </a:r>
          </a:p>
          <a:p>
            <a:pPr lvl="1"/>
            <a:r>
              <a:rPr lang="en-US" b="1" dirty="0">
                <a:solidFill>
                  <a:srgbClr val="6E2619"/>
                </a:solidFill>
              </a:rPr>
              <a:t>Not only Interesting, but important</a:t>
            </a:r>
            <a:r>
              <a:rPr lang="en-US" dirty="0"/>
              <a:t>, to understand the whole process.</a:t>
            </a:r>
          </a:p>
          <a:p>
            <a:pPr lvl="1"/>
            <a:r>
              <a:rPr lang="en-US" dirty="0"/>
              <a:t>Stone, clay, wood &amp; wax, metals.</a:t>
            </a:r>
          </a:p>
          <a:p>
            <a:pPr lvl="1"/>
            <a:r>
              <a:rPr lang="en-US" b="1" dirty="0">
                <a:solidFill>
                  <a:srgbClr val="6E2619"/>
                </a:solidFill>
              </a:rPr>
              <a:t>Papyrus, Parchment &amp; Vellum </a:t>
            </a:r>
          </a:p>
          <a:p>
            <a:r>
              <a:rPr lang="en-US" b="1" dirty="0">
                <a:solidFill>
                  <a:schemeClr val="tx2">
                    <a:lumMod val="75000"/>
                  </a:schemeClr>
                </a:solidFill>
              </a:rPr>
              <a:t>How did we get from “generic writing” to a  collection of books known as “the Bible?”</a:t>
            </a:r>
          </a:p>
          <a:p>
            <a:pPr lvl="1"/>
            <a:r>
              <a:rPr lang="en-US" dirty="0"/>
              <a:t>We will look at some more pieces of the puzzle.</a:t>
            </a:r>
          </a:p>
          <a:p>
            <a:endParaRPr lang="en-US" b="1" dirty="0"/>
          </a:p>
        </p:txBody>
      </p:sp>
    </p:spTree>
    <p:extLst>
      <p:ext uri="{BB962C8B-B14F-4D97-AF65-F5344CB8AC3E}">
        <p14:creationId xmlns:p14="http://schemas.microsoft.com/office/powerpoint/2010/main" val="64936074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outVertical)">
                                      <p:cBhvr>
                                        <p:cTn id="18" dur="500"/>
                                        <p:tgtEl>
                                          <p:spTgt spid="3">
                                            <p:txEl>
                                              <p:pRg st="3" end="3"/>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out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outVertical)">
                                      <p:cBhvr>
                                        <p:cTn id="26" dur="500"/>
                                        <p:tgtEl>
                                          <p:spTgt spid="3">
                                            <p:txEl>
                                              <p:pRg st="5" end="5"/>
                                            </p:txEl>
                                          </p:spTgt>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outVertic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0B1FA-3B15-481C-81EE-7FE387EB35F7}"/>
              </a:ext>
            </a:extLst>
          </p:cNvPr>
          <p:cNvSpPr>
            <a:spLocks noGrp="1"/>
          </p:cNvSpPr>
          <p:nvPr>
            <p:ph type="title"/>
          </p:nvPr>
        </p:nvSpPr>
        <p:spPr>
          <a:xfrm>
            <a:off x="457200" y="533400"/>
            <a:ext cx="8229600" cy="685800"/>
          </a:xfrm>
        </p:spPr>
        <p:txBody>
          <a:bodyPr>
            <a:normAutofit fontScale="90000"/>
          </a:bodyPr>
          <a:lstStyle/>
          <a:p>
            <a:r>
              <a:rPr lang="en-US" b="1" dirty="0" err="1"/>
              <a:t>Koine</a:t>
            </a:r>
            <a:r>
              <a:rPr lang="en-US" b="1" dirty="0"/>
              <a:t> Greek</a:t>
            </a:r>
          </a:p>
        </p:txBody>
      </p:sp>
      <p:sp>
        <p:nvSpPr>
          <p:cNvPr id="3" name="Content Placeholder 2">
            <a:extLst>
              <a:ext uri="{FF2B5EF4-FFF2-40B4-BE49-F238E27FC236}">
                <a16:creationId xmlns:a16="http://schemas.microsoft.com/office/drawing/2014/main" id="{93DC689F-08AE-4E9E-8B5E-0F0025D69091}"/>
              </a:ext>
            </a:extLst>
          </p:cNvPr>
          <p:cNvSpPr>
            <a:spLocks noGrp="1"/>
          </p:cNvSpPr>
          <p:nvPr>
            <p:ph idx="1"/>
          </p:nvPr>
        </p:nvSpPr>
        <p:spPr>
          <a:xfrm>
            <a:off x="304800" y="1219200"/>
            <a:ext cx="8686799" cy="5486400"/>
          </a:xfrm>
        </p:spPr>
        <p:txBody>
          <a:bodyPr>
            <a:normAutofit fontScale="92500"/>
          </a:bodyPr>
          <a:lstStyle/>
          <a:p>
            <a:r>
              <a:rPr lang="en-US" b="1" dirty="0" err="1">
                <a:solidFill>
                  <a:srgbClr val="6E2619"/>
                </a:solidFill>
              </a:rPr>
              <a:t>Koine</a:t>
            </a:r>
            <a:r>
              <a:rPr lang="en-US" b="1" dirty="0">
                <a:solidFill>
                  <a:srgbClr val="6E2619"/>
                </a:solidFill>
              </a:rPr>
              <a:t> Greek </a:t>
            </a:r>
            <a:r>
              <a:rPr lang="en-US" dirty="0"/>
              <a:t>was a combination of two other Greek forms (Ionian and Attica).</a:t>
            </a:r>
          </a:p>
          <a:p>
            <a:r>
              <a:rPr lang="en-US" dirty="0" err="1"/>
              <a:t>Koine</a:t>
            </a:r>
            <a:r>
              <a:rPr lang="en-US" dirty="0"/>
              <a:t> Greek became the </a:t>
            </a:r>
            <a:r>
              <a:rPr lang="en-US" b="1" dirty="0">
                <a:solidFill>
                  <a:srgbClr val="6E2619"/>
                </a:solidFill>
              </a:rPr>
              <a:t>lingua franca </a:t>
            </a:r>
            <a:r>
              <a:rPr lang="en-US" dirty="0"/>
              <a:t>across the Eastern Mediterranean and Near East. (Common language among people with different languages). </a:t>
            </a:r>
          </a:p>
          <a:p>
            <a:r>
              <a:rPr lang="en-US" dirty="0"/>
              <a:t>After the </a:t>
            </a:r>
            <a:r>
              <a:rPr lang="en-US" b="1" dirty="0">
                <a:solidFill>
                  <a:srgbClr val="6E2619"/>
                </a:solidFill>
              </a:rPr>
              <a:t>conquest of Alexander </a:t>
            </a:r>
            <a:r>
              <a:rPr lang="en-US" dirty="0"/>
              <a:t>(spread of Hellenism) </a:t>
            </a:r>
            <a:r>
              <a:rPr lang="en-US" dirty="0" err="1"/>
              <a:t>Koine</a:t>
            </a:r>
            <a:r>
              <a:rPr lang="en-US" dirty="0"/>
              <a:t> was spoken from Egypt to India.  </a:t>
            </a:r>
          </a:p>
          <a:p>
            <a:r>
              <a:rPr lang="en-US" dirty="0"/>
              <a:t>After the Roman conquest, an unofficial bilingualism of Greek and Latin was established in Rome, and </a:t>
            </a:r>
            <a:r>
              <a:rPr lang="en-US" b="1" dirty="0" err="1">
                <a:solidFill>
                  <a:srgbClr val="6E2619"/>
                </a:solidFill>
              </a:rPr>
              <a:t>Koine</a:t>
            </a:r>
            <a:r>
              <a:rPr lang="en-US" b="1" dirty="0">
                <a:solidFill>
                  <a:srgbClr val="6E2619"/>
                </a:solidFill>
              </a:rPr>
              <a:t> became a first or second language </a:t>
            </a:r>
            <a:r>
              <a:rPr lang="en-US" dirty="0"/>
              <a:t>in the Empire.</a:t>
            </a:r>
          </a:p>
          <a:p>
            <a:endParaRPr lang="en-US" dirty="0"/>
          </a:p>
        </p:txBody>
      </p:sp>
    </p:spTree>
    <p:extLst>
      <p:ext uri="{BB962C8B-B14F-4D97-AF65-F5344CB8AC3E}">
        <p14:creationId xmlns:p14="http://schemas.microsoft.com/office/powerpoint/2010/main" val="3088347831"/>
      </p:ext>
    </p:extLst>
  </p:cSld>
  <p:clrMapOvr>
    <a:masterClrMapping/>
  </p:clrMapOvr>
  <p:transition spd="slow">
    <p:split orient="ver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1922212"/>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2A50-F877-4F0C-9449-E6C55D2AB8E1}"/>
              </a:ext>
            </a:extLst>
          </p:cNvPr>
          <p:cNvSpPr>
            <a:spLocks noGrp="1"/>
          </p:cNvSpPr>
          <p:nvPr>
            <p:ph type="title"/>
          </p:nvPr>
        </p:nvSpPr>
        <p:spPr/>
        <p:txBody>
          <a:bodyPr/>
          <a:lstStyle/>
          <a:p>
            <a:pPr algn="ctr"/>
            <a:r>
              <a:rPr lang="en-US" b="1" dirty="0"/>
              <a:t>The Birth of the Bible </a:t>
            </a:r>
            <a:r>
              <a:rPr lang="en-US" dirty="0"/>
              <a:t>(p. 21)</a:t>
            </a:r>
          </a:p>
        </p:txBody>
      </p:sp>
      <p:sp>
        <p:nvSpPr>
          <p:cNvPr id="3" name="Content Placeholder 2">
            <a:extLst>
              <a:ext uri="{FF2B5EF4-FFF2-40B4-BE49-F238E27FC236}">
                <a16:creationId xmlns:a16="http://schemas.microsoft.com/office/drawing/2014/main" id="{6EA0F9FA-4080-457A-B75A-62BF928FB981}"/>
              </a:ext>
            </a:extLst>
          </p:cNvPr>
          <p:cNvSpPr>
            <a:spLocks noGrp="1"/>
          </p:cNvSpPr>
          <p:nvPr>
            <p:ph idx="1"/>
          </p:nvPr>
        </p:nvSpPr>
        <p:spPr/>
        <p:txBody>
          <a:bodyPr>
            <a:normAutofit lnSpcReduction="10000"/>
          </a:bodyPr>
          <a:lstStyle/>
          <a:p>
            <a:r>
              <a:rPr lang="en-US" dirty="0"/>
              <a:t>Read opening paragraph (p. 21)</a:t>
            </a:r>
          </a:p>
          <a:p>
            <a:r>
              <a:rPr lang="en-US" b="1" dirty="0">
                <a:solidFill>
                  <a:srgbClr val="6E2619"/>
                </a:solidFill>
              </a:rPr>
              <a:t>“The Bible is a collection of books” </a:t>
            </a:r>
          </a:p>
          <a:p>
            <a:pPr lvl="1"/>
            <a:r>
              <a:rPr lang="en-US" dirty="0"/>
              <a:t>That “collection” came about gradually over many years. (OT – 1450-400 B.C.)</a:t>
            </a:r>
          </a:p>
          <a:p>
            <a:pPr lvl="1"/>
            <a:r>
              <a:rPr lang="en-US" dirty="0"/>
              <a:t>66 books – App. </a:t>
            </a:r>
            <a:r>
              <a:rPr lang="en-US" b="1" dirty="0">
                <a:solidFill>
                  <a:srgbClr val="6E2619"/>
                </a:solidFill>
              </a:rPr>
              <a:t>40 authors </a:t>
            </a:r>
            <a:r>
              <a:rPr lang="en-US" dirty="0"/>
              <a:t>over </a:t>
            </a:r>
            <a:r>
              <a:rPr lang="en-US" b="1" dirty="0">
                <a:solidFill>
                  <a:srgbClr val="6E2619"/>
                </a:solidFill>
              </a:rPr>
              <a:t>1500 years</a:t>
            </a:r>
          </a:p>
          <a:p>
            <a:pPr lvl="1"/>
            <a:r>
              <a:rPr lang="en-US" dirty="0"/>
              <a:t>Bible (biblia) – “the books”</a:t>
            </a:r>
          </a:p>
          <a:p>
            <a:r>
              <a:rPr lang="en-US" dirty="0"/>
              <a:t>The history and development of the Bible is of greatest importance to the child of God because “all Scripture is inspired of God” (2 Tim. 3:16-17).</a:t>
            </a:r>
          </a:p>
        </p:txBody>
      </p:sp>
    </p:spTree>
    <p:extLst>
      <p:ext uri="{BB962C8B-B14F-4D97-AF65-F5344CB8AC3E}">
        <p14:creationId xmlns:p14="http://schemas.microsoft.com/office/powerpoint/2010/main" val="52583836"/>
      </p:ext>
    </p:extLst>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DBC3-3E67-4128-9EE9-81BF959A5601}"/>
              </a:ext>
            </a:extLst>
          </p:cNvPr>
          <p:cNvSpPr>
            <a:spLocks noGrp="1"/>
          </p:cNvSpPr>
          <p:nvPr>
            <p:ph type="title"/>
          </p:nvPr>
        </p:nvSpPr>
        <p:spPr/>
        <p:txBody>
          <a:bodyPr/>
          <a:lstStyle/>
          <a:p>
            <a:pPr algn="ctr"/>
            <a:r>
              <a:rPr lang="en-US" b="1" dirty="0"/>
              <a:t>The Form of Ancient Books</a:t>
            </a:r>
          </a:p>
        </p:txBody>
      </p:sp>
      <p:sp>
        <p:nvSpPr>
          <p:cNvPr id="3" name="Content Placeholder 2">
            <a:extLst>
              <a:ext uri="{FF2B5EF4-FFF2-40B4-BE49-F238E27FC236}">
                <a16:creationId xmlns:a16="http://schemas.microsoft.com/office/drawing/2014/main" id="{860C9714-2DBB-4C46-B182-4DD48B8C4A2E}"/>
              </a:ext>
            </a:extLst>
          </p:cNvPr>
          <p:cNvSpPr>
            <a:spLocks noGrp="1"/>
          </p:cNvSpPr>
          <p:nvPr>
            <p:ph idx="1"/>
          </p:nvPr>
        </p:nvSpPr>
        <p:spPr/>
        <p:txBody>
          <a:bodyPr/>
          <a:lstStyle/>
          <a:p>
            <a:r>
              <a:rPr lang="en-US" b="1" dirty="0">
                <a:solidFill>
                  <a:schemeClr val="tx2"/>
                </a:solidFill>
              </a:rPr>
              <a:t>The Scroll </a:t>
            </a:r>
            <a:r>
              <a:rPr lang="en-US" dirty="0"/>
              <a:t>(roll, leather or papyrus)</a:t>
            </a:r>
          </a:p>
          <a:p>
            <a:pPr lvl="1"/>
            <a:r>
              <a:rPr lang="en-US" dirty="0"/>
              <a:t>Papyrus sheets would be glued end to end to make it into a sheet long enough to roll up.</a:t>
            </a:r>
          </a:p>
          <a:p>
            <a:pPr lvl="1"/>
            <a:r>
              <a:rPr lang="en-US" dirty="0"/>
              <a:t>Writing typically done on one side.</a:t>
            </a:r>
          </a:p>
          <a:p>
            <a:pPr lvl="1"/>
            <a:r>
              <a:rPr lang="en-US" dirty="0"/>
              <a:t>With papyrus sheets, there was a “good side” and a “bad” side. The </a:t>
            </a:r>
            <a:r>
              <a:rPr lang="en-US" b="1" dirty="0">
                <a:solidFill>
                  <a:srgbClr val="6E2619"/>
                </a:solidFill>
              </a:rPr>
              <a:t>good side </a:t>
            </a:r>
            <a:r>
              <a:rPr lang="en-US" dirty="0"/>
              <a:t>was writing “with the grain.” Occasionally both sides would be used (Rev. 5:1).  </a:t>
            </a:r>
          </a:p>
          <a:p>
            <a:pPr lvl="1"/>
            <a:r>
              <a:rPr lang="en-US" dirty="0"/>
              <a:t>The writing arranged in columns (3” to 4” wide)</a:t>
            </a:r>
          </a:p>
          <a:p>
            <a:pPr lvl="1"/>
            <a:r>
              <a:rPr lang="en-US" dirty="0"/>
              <a:t>Scrolls were various lengths (about 35’ max).</a:t>
            </a:r>
          </a:p>
          <a:p>
            <a:endParaRPr lang="en-US" dirty="0"/>
          </a:p>
        </p:txBody>
      </p:sp>
    </p:spTree>
    <p:extLst>
      <p:ext uri="{BB962C8B-B14F-4D97-AF65-F5344CB8AC3E}">
        <p14:creationId xmlns:p14="http://schemas.microsoft.com/office/powerpoint/2010/main" val="190823537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out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out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C11CEF-6B60-4D78-862C-5E1A17CCC952}"/>
              </a:ext>
            </a:extLst>
          </p:cNvPr>
          <p:cNvSpPr>
            <a:spLocks noGrp="1"/>
          </p:cNvSpPr>
          <p:nvPr>
            <p:ph idx="1"/>
          </p:nvPr>
        </p:nvSpPr>
        <p:spPr>
          <a:xfrm>
            <a:off x="228600" y="609600"/>
            <a:ext cx="8610600" cy="6019800"/>
          </a:xfrm>
        </p:spPr>
        <p:txBody>
          <a:bodyPr>
            <a:normAutofit lnSpcReduction="10000"/>
          </a:bodyPr>
          <a:lstStyle/>
          <a:p>
            <a:r>
              <a:rPr lang="en-US" dirty="0"/>
              <a:t>A larger book (Matthew, Luke or Acts) could be put on </a:t>
            </a:r>
            <a:r>
              <a:rPr lang="en-US" b="1" dirty="0">
                <a:solidFill>
                  <a:srgbClr val="6E2619"/>
                </a:solidFill>
              </a:rPr>
              <a:t>one scroll </a:t>
            </a:r>
            <a:r>
              <a:rPr lang="en-US" dirty="0"/>
              <a:t>(33’ to 35’).</a:t>
            </a:r>
          </a:p>
          <a:p>
            <a:r>
              <a:rPr lang="en-US" dirty="0"/>
              <a:t>But obviously, the whole NT </a:t>
            </a:r>
            <a:r>
              <a:rPr lang="en-US" b="1" dirty="0">
                <a:solidFill>
                  <a:srgbClr val="6E2619"/>
                </a:solidFill>
              </a:rPr>
              <a:t>could not be put </a:t>
            </a:r>
            <a:r>
              <a:rPr lang="en-US" dirty="0"/>
              <a:t>on a single scroll. </a:t>
            </a:r>
          </a:p>
          <a:p>
            <a:r>
              <a:rPr lang="en-US" dirty="0"/>
              <a:t>Just as </a:t>
            </a:r>
            <a:r>
              <a:rPr lang="en-US" b="1" dirty="0">
                <a:solidFill>
                  <a:schemeClr val="tx2"/>
                </a:solidFill>
              </a:rPr>
              <a:t>papyrus</a:t>
            </a:r>
            <a:r>
              <a:rPr lang="en-US" dirty="0"/>
              <a:t> gave way to </a:t>
            </a:r>
            <a:r>
              <a:rPr lang="en-US" b="1" dirty="0">
                <a:solidFill>
                  <a:schemeClr val="tx2"/>
                </a:solidFill>
              </a:rPr>
              <a:t>parchment,</a:t>
            </a:r>
            <a:r>
              <a:rPr lang="en-US" dirty="0"/>
              <a:t> the </a:t>
            </a:r>
            <a:r>
              <a:rPr lang="en-US" b="1" dirty="0">
                <a:solidFill>
                  <a:schemeClr val="tx2"/>
                </a:solidFill>
              </a:rPr>
              <a:t>scroll</a:t>
            </a:r>
            <a:r>
              <a:rPr lang="en-US" dirty="0"/>
              <a:t> gave way to the </a:t>
            </a:r>
            <a:r>
              <a:rPr lang="en-US" b="1" dirty="0">
                <a:solidFill>
                  <a:schemeClr val="tx2"/>
                </a:solidFill>
              </a:rPr>
              <a:t>codex </a:t>
            </a:r>
            <a:r>
              <a:rPr lang="en-US" dirty="0"/>
              <a:t>(book). </a:t>
            </a:r>
          </a:p>
          <a:p>
            <a:pPr lvl="1"/>
            <a:r>
              <a:rPr lang="en-US" b="1" dirty="0">
                <a:solidFill>
                  <a:schemeClr val="tx2">
                    <a:lumMod val="50000"/>
                  </a:schemeClr>
                </a:solidFill>
              </a:rPr>
              <a:t>Much</a:t>
            </a:r>
            <a:r>
              <a:rPr lang="en-US" dirty="0"/>
              <a:t> </a:t>
            </a:r>
            <a:r>
              <a:rPr lang="en-US" b="1" dirty="0">
                <a:solidFill>
                  <a:schemeClr val="tx2">
                    <a:lumMod val="50000"/>
                  </a:schemeClr>
                </a:solidFill>
              </a:rPr>
              <a:t>more convenient</a:t>
            </a:r>
            <a:r>
              <a:rPr lang="en-US" dirty="0"/>
              <a:t>.</a:t>
            </a:r>
          </a:p>
          <a:p>
            <a:pPr lvl="1"/>
            <a:r>
              <a:rPr lang="en-US" dirty="0"/>
              <a:t>Could be written on </a:t>
            </a:r>
            <a:r>
              <a:rPr lang="en-US" b="1" dirty="0">
                <a:solidFill>
                  <a:schemeClr val="tx2">
                    <a:lumMod val="50000"/>
                  </a:schemeClr>
                </a:solidFill>
              </a:rPr>
              <a:t>both sides of a page</a:t>
            </a:r>
            <a:r>
              <a:rPr lang="en-US" dirty="0"/>
              <a:t>.</a:t>
            </a:r>
          </a:p>
          <a:p>
            <a:pPr lvl="1"/>
            <a:r>
              <a:rPr lang="en-US" dirty="0"/>
              <a:t>“The result was a book that could be </a:t>
            </a:r>
            <a:r>
              <a:rPr lang="en-US" b="1" dirty="0">
                <a:solidFill>
                  <a:schemeClr val="tx2">
                    <a:lumMod val="50000"/>
                  </a:schemeClr>
                </a:solidFill>
              </a:rPr>
              <a:t>easily read</a:t>
            </a:r>
            <a:r>
              <a:rPr lang="en-US" dirty="0"/>
              <a:t>, </a:t>
            </a:r>
            <a:r>
              <a:rPr lang="en-US" b="1" dirty="0">
                <a:solidFill>
                  <a:schemeClr val="tx2">
                    <a:lumMod val="50000"/>
                  </a:schemeClr>
                </a:solidFill>
              </a:rPr>
              <a:t>easily referred to</a:t>
            </a:r>
            <a:r>
              <a:rPr lang="en-US" dirty="0"/>
              <a:t>, and </a:t>
            </a:r>
            <a:r>
              <a:rPr lang="en-US" b="1" dirty="0">
                <a:solidFill>
                  <a:schemeClr val="tx2">
                    <a:lumMod val="50000"/>
                  </a:schemeClr>
                </a:solidFill>
              </a:rPr>
              <a:t>easily carried </a:t>
            </a:r>
            <a:r>
              <a:rPr lang="en-US" dirty="0"/>
              <a:t>about.” (22)</a:t>
            </a:r>
          </a:p>
          <a:p>
            <a:pPr lvl="1"/>
            <a:r>
              <a:rPr lang="en-US" b="1" dirty="0">
                <a:solidFill>
                  <a:schemeClr val="tx2">
                    <a:lumMod val="50000"/>
                  </a:schemeClr>
                </a:solidFill>
              </a:rPr>
              <a:t>More information </a:t>
            </a:r>
            <a:r>
              <a:rPr lang="en-US" dirty="0"/>
              <a:t>in one book; </a:t>
            </a:r>
            <a:r>
              <a:rPr lang="en-US" u="sng" dirty="0">
                <a:solidFill>
                  <a:srgbClr val="6E2619"/>
                </a:solidFill>
              </a:rPr>
              <a:t>all</a:t>
            </a:r>
            <a:r>
              <a:rPr lang="en-US" dirty="0"/>
              <a:t> gospels, </a:t>
            </a:r>
            <a:r>
              <a:rPr lang="en-US" u="sng" dirty="0">
                <a:solidFill>
                  <a:srgbClr val="6E2619"/>
                </a:solidFill>
              </a:rPr>
              <a:t>all</a:t>
            </a:r>
            <a:r>
              <a:rPr lang="en-US" dirty="0"/>
              <a:t> of Paul’s epistles, etc. Later – </a:t>
            </a:r>
            <a:r>
              <a:rPr lang="en-US" b="1" dirty="0">
                <a:solidFill>
                  <a:schemeClr val="tx2">
                    <a:lumMod val="50000"/>
                  </a:schemeClr>
                </a:solidFill>
              </a:rPr>
              <a:t>entire N.T. or Bible</a:t>
            </a:r>
            <a:r>
              <a:rPr lang="en-US" dirty="0"/>
              <a:t>.</a:t>
            </a:r>
          </a:p>
        </p:txBody>
      </p:sp>
    </p:spTree>
    <p:extLst>
      <p:ext uri="{BB962C8B-B14F-4D97-AF65-F5344CB8AC3E}">
        <p14:creationId xmlns:p14="http://schemas.microsoft.com/office/powerpoint/2010/main" val="343072778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out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out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out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FA4090-CA58-418B-B5E4-6258569CAC74}"/>
              </a:ext>
            </a:extLst>
          </p:cNvPr>
          <p:cNvSpPr>
            <a:spLocks noGrp="1"/>
          </p:cNvSpPr>
          <p:nvPr>
            <p:ph idx="1"/>
          </p:nvPr>
        </p:nvSpPr>
        <p:spPr>
          <a:xfrm>
            <a:off x="457200" y="762000"/>
            <a:ext cx="8229600" cy="5715000"/>
          </a:xfrm>
        </p:spPr>
        <p:txBody>
          <a:bodyPr>
            <a:normAutofit/>
          </a:bodyPr>
          <a:lstStyle/>
          <a:p>
            <a:pPr>
              <a:spcAft>
                <a:spcPts val="1200"/>
              </a:spcAft>
            </a:pPr>
            <a:r>
              <a:rPr lang="en-US" dirty="0"/>
              <a:t>“It has been said that the </a:t>
            </a:r>
            <a:r>
              <a:rPr lang="en-US" b="1" dirty="0">
                <a:solidFill>
                  <a:schemeClr val="tx2">
                    <a:lumMod val="50000"/>
                  </a:schemeClr>
                </a:solidFill>
              </a:rPr>
              <a:t>inventor of the codex </a:t>
            </a:r>
            <a:r>
              <a:rPr lang="en-US" dirty="0"/>
              <a:t>belongs with other nameless benefactors of mankind such as the inventor of the wheel and the deviser of the alphabet.” (p. 22)</a:t>
            </a:r>
          </a:p>
          <a:p>
            <a:pPr>
              <a:spcAft>
                <a:spcPts val="1200"/>
              </a:spcAft>
            </a:pPr>
            <a:r>
              <a:rPr lang="en-US" dirty="0"/>
              <a:t>Read page 23, 1</a:t>
            </a:r>
            <a:r>
              <a:rPr lang="en-US" baseline="30000" dirty="0"/>
              <a:t>st</a:t>
            </a:r>
            <a:r>
              <a:rPr lang="en-US" dirty="0"/>
              <a:t> para. – “When did the codex displace the roll?”</a:t>
            </a:r>
          </a:p>
          <a:p>
            <a:pPr lvl="1">
              <a:spcAft>
                <a:spcPts val="1200"/>
              </a:spcAft>
            </a:pPr>
            <a:r>
              <a:rPr lang="en-US" b="1" dirty="0">
                <a:solidFill>
                  <a:schemeClr val="tx2">
                    <a:lumMod val="50000"/>
                  </a:schemeClr>
                </a:solidFill>
              </a:rPr>
              <a:t>“More and more it seems that the codex may well have been a Christian invention. If not, we know at least that Christians were the first to made extensive use of the codex.”</a:t>
            </a:r>
          </a:p>
          <a:p>
            <a:endParaRPr lang="en-US" dirty="0"/>
          </a:p>
        </p:txBody>
      </p:sp>
    </p:spTree>
    <p:extLst>
      <p:ext uri="{BB962C8B-B14F-4D97-AF65-F5344CB8AC3E}">
        <p14:creationId xmlns:p14="http://schemas.microsoft.com/office/powerpoint/2010/main" val="3817791296"/>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5E5D2-D660-4173-AF14-1BDC9CD5D955}"/>
              </a:ext>
            </a:extLst>
          </p:cNvPr>
          <p:cNvSpPr>
            <a:spLocks noGrp="1"/>
          </p:cNvSpPr>
          <p:nvPr>
            <p:ph type="title"/>
          </p:nvPr>
        </p:nvSpPr>
        <p:spPr/>
        <p:txBody>
          <a:bodyPr/>
          <a:lstStyle/>
          <a:p>
            <a:pPr algn="ctr"/>
            <a:r>
              <a:rPr lang="en-US" b="1" dirty="0"/>
              <a:t>Early Form of the Bible</a:t>
            </a:r>
          </a:p>
        </p:txBody>
      </p:sp>
      <p:sp>
        <p:nvSpPr>
          <p:cNvPr id="3" name="Content Placeholder 2">
            <a:extLst>
              <a:ext uri="{FF2B5EF4-FFF2-40B4-BE49-F238E27FC236}">
                <a16:creationId xmlns:a16="http://schemas.microsoft.com/office/drawing/2014/main" id="{196AFE4A-3BAB-4BA8-B17A-CB498F6DC645}"/>
              </a:ext>
            </a:extLst>
          </p:cNvPr>
          <p:cNvSpPr>
            <a:spLocks noGrp="1"/>
          </p:cNvSpPr>
          <p:nvPr>
            <p:ph idx="1"/>
          </p:nvPr>
        </p:nvSpPr>
        <p:spPr/>
        <p:txBody>
          <a:bodyPr>
            <a:normAutofit fontScale="92500"/>
          </a:bodyPr>
          <a:lstStyle/>
          <a:p>
            <a:r>
              <a:rPr lang="en-US" dirty="0"/>
              <a:t>God’s first communications were </a:t>
            </a:r>
            <a:r>
              <a:rPr lang="en-US" b="1" dirty="0">
                <a:solidFill>
                  <a:schemeClr val="tx2">
                    <a:lumMod val="50000"/>
                  </a:schemeClr>
                </a:solidFill>
              </a:rPr>
              <a:t>oral</a:t>
            </a:r>
            <a:r>
              <a:rPr lang="en-US" dirty="0"/>
              <a:t> in nature.</a:t>
            </a:r>
          </a:p>
          <a:p>
            <a:r>
              <a:rPr lang="en-US" dirty="0"/>
              <a:t>But it was God’s purpose that a </a:t>
            </a:r>
            <a:r>
              <a:rPr lang="en-US" b="1" dirty="0">
                <a:solidFill>
                  <a:schemeClr val="tx2">
                    <a:lumMod val="50000"/>
                  </a:schemeClr>
                </a:solidFill>
              </a:rPr>
              <a:t>written record </a:t>
            </a:r>
            <a:r>
              <a:rPr lang="en-US" dirty="0"/>
              <a:t>of </a:t>
            </a:r>
            <a:r>
              <a:rPr lang="en-US" b="1" dirty="0">
                <a:solidFill>
                  <a:srgbClr val="6E2619"/>
                </a:solidFill>
              </a:rPr>
              <a:t>His instructions be given </a:t>
            </a:r>
            <a:r>
              <a:rPr lang="en-US" dirty="0"/>
              <a:t>(for Israel and later the church). </a:t>
            </a:r>
          </a:p>
          <a:p>
            <a:r>
              <a:rPr lang="en-US" b="1" dirty="0">
                <a:solidFill>
                  <a:schemeClr val="tx2">
                    <a:lumMod val="50000"/>
                  </a:schemeClr>
                </a:solidFill>
              </a:rPr>
              <a:t>Six specific writings </a:t>
            </a:r>
            <a:r>
              <a:rPr lang="en-US" dirty="0"/>
              <a:t>are attributed to Moses (see p. 23)</a:t>
            </a:r>
          </a:p>
          <a:p>
            <a:r>
              <a:rPr lang="en-US" dirty="0"/>
              <a:t>Many Bible references make it clear that </a:t>
            </a:r>
            <a:r>
              <a:rPr lang="en-US" b="1" dirty="0">
                <a:solidFill>
                  <a:schemeClr val="tx2">
                    <a:lumMod val="50000"/>
                  </a:schemeClr>
                </a:solidFill>
              </a:rPr>
              <a:t>Moses was the author of the first five books of the OT </a:t>
            </a:r>
            <a:r>
              <a:rPr lang="en-US" dirty="0"/>
              <a:t>(Josh. 8:31-32; 2 Kings 14:6, Ezra 6:18, Luke 2:22, Mark 12:26, John 7:19). </a:t>
            </a:r>
            <a:r>
              <a:rPr lang="en-US" sz="2600" dirty="0"/>
              <a:t>(Last two Jesus)</a:t>
            </a:r>
            <a:endParaRPr lang="en-US" dirty="0"/>
          </a:p>
        </p:txBody>
      </p:sp>
    </p:spTree>
    <p:extLst>
      <p:ext uri="{BB962C8B-B14F-4D97-AF65-F5344CB8AC3E}">
        <p14:creationId xmlns:p14="http://schemas.microsoft.com/office/powerpoint/2010/main" val="3652518977"/>
      </p:ext>
    </p:extLst>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E01DAD-A8CE-4FA3-84AD-57221AE7A0DF}"/>
              </a:ext>
            </a:extLst>
          </p:cNvPr>
          <p:cNvSpPr>
            <a:spLocks noGrp="1"/>
          </p:cNvSpPr>
          <p:nvPr>
            <p:ph type="title"/>
          </p:nvPr>
        </p:nvSpPr>
        <p:spPr/>
        <p:txBody>
          <a:bodyPr/>
          <a:lstStyle/>
          <a:p>
            <a:pPr algn="ctr"/>
            <a:r>
              <a:rPr lang="en-US" b="1" dirty="0"/>
              <a:t>Others Wrote God’s Laws</a:t>
            </a:r>
          </a:p>
        </p:txBody>
      </p:sp>
      <p:sp>
        <p:nvSpPr>
          <p:cNvPr id="3" name="Content Placeholder 2">
            <a:extLst>
              <a:ext uri="{FF2B5EF4-FFF2-40B4-BE49-F238E27FC236}">
                <a16:creationId xmlns:a16="http://schemas.microsoft.com/office/drawing/2014/main" id="{575CF928-217A-4494-AF8D-C4F57CE582E3}"/>
              </a:ext>
            </a:extLst>
          </p:cNvPr>
          <p:cNvSpPr>
            <a:spLocks noGrp="1"/>
          </p:cNvSpPr>
          <p:nvPr>
            <p:ph idx="1"/>
          </p:nvPr>
        </p:nvSpPr>
        <p:spPr/>
        <p:txBody>
          <a:bodyPr>
            <a:normAutofit/>
          </a:bodyPr>
          <a:lstStyle/>
          <a:p>
            <a:r>
              <a:rPr lang="en-US" dirty="0"/>
              <a:t>“So </a:t>
            </a:r>
            <a:r>
              <a:rPr lang="en-US" b="1" dirty="0">
                <a:solidFill>
                  <a:schemeClr val="tx2">
                    <a:lumMod val="50000"/>
                  </a:schemeClr>
                </a:solidFill>
              </a:rPr>
              <a:t>Joshua</a:t>
            </a:r>
            <a:r>
              <a:rPr lang="en-US" dirty="0"/>
              <a:t> made a covenant with the people that day and made for them a statute and an ordinance in Shechem. </a:t>
            </a:r>
            <a:r>
              <a:rPr lang="en-US" sz="2400" dirty="0"/>
              <a:t>26</a:t>
            </a:r>
            <a:r>
              <a:rPr lang="en-US" dirty="0"/>
              <a:t>  </a:t>
            </a:r>
            <a:r>
              <a:rPr lang="en-US" b="1" dirty="0">
                <a:solidFill>
                  <a:srgbClr val="6E2619"/>
                </a:solidFill>
              </a:rPr>
              <a:t>And Joshua wrote these words in the book of the law of God</a:t>
            </a:r>
            <a:r>
              <a:rPr lang="en-US" dirty="0"/>
              <a:t>; and he took a large stone and set it up there under the oak that was by the sanctuary of the LORD.”  (Josh. 24:25-26, NASB)</a:t>
            </a:r>
          </a:p>
          <a:p>
            <a:endParaRPr lang="en-US" dirty="0"/>
          </a:p>
        </p:txBody>
      </p:sp>
    </p:spTree>
    <p:extLst>
      <p:ext uri="{BB962C8B-B14F-4D97-AF65-F5344CB8AC3E}">
        <p14:creationId xmlns:p14="http://schemas.microsoft.com/office/powerpoint/2010/main" val="1480543963"/>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8C221-0A98-4183-9A5F-9B672B1F6972}"/>
              </a:ext>
            </a:extLst>
          </p:cNvPr>
          <p:cNvSpPr>
            <a:spLocks noGrp="1"/>
          </p:cNvSpPr>
          <p:nvPr>
            <p:ph idx="1"/>
          </p:nvPr>
        </p:nvSpPr>
        <p:spPr>
          <a:xfrm>
            <a:off x="457200" y="762000"/>
            <a:ext cx="8229600" cy="5867400"/>
          </a:xfrm>
        </p:spPr>
        <p:txBody>
          <a:bodyPr>
            <a:normAutofit/>
          </a:bodyPr>
          <a:lstStyle/>
          <a:p>
            <a:pPr>
              <a:spcAft>
                <a:spcPts val="1200"/>
              </a:spcAft>
            </a:pPr>
            <a:r>
              <a:rPr lang="en-US" b="1" dirty="0"/>
              <a:t>1 Samuel 10:25 </a:t>
            </a:r>
            <a:r>
              <a:rPr lang="en-US" dirty="0"/>
              <a:t>– “Then </a:t>
            </a:r>
            <a:r>
              <a:rPr lang="en-US" b="1" dirty="0">
                <a:solidFill>
                  <a:schemeClr val="tx2">
                    <a:lumMod val="50000"/>
                  </a:schemeClr>
                </a:solidFill>
              </a:rPr>
              <a:t>Samuel</a:t>
            </a:r>
            <a:r>
              <a:rPr lang="en-US" dirty="0"/>
              <a:t> told the people the ordinances of the kingdom and </a:t>
            </a:r>
            <a:r>
              <a:rPr lang="en-US" b="1" dirty="0">
                <a:solidFill>
                  <a:schemeClr val="tx2">
                    <a:lumMod val="50000"/>
                  </a:schemeClr>
                </a:solidFill>
              </a:rPr>
              <a:t>wrote them in the book </a:t>
            </a:r>
            <a:r>
              <a:rPr lang="en-US" dirty="0"/>
              <a:t>and placed it before the LORD. And Samuel sent all the people away, each one to his house.” </a:t>
            </a:r>
          </a:p>
          <a:p>
            <a:pPr>
              <a:spcAft>
                <a:spcPts val="1200"/>
              </a:spcAft>
            </a:pPr>
            <a:r>
              <a:rPr lang="en-US" b="1" dirty="0"/>
              <a:t>Jeremiah 36:2 </a:t>
            </a:r>
            <a:r>
              <a:rPr lang="en-US" dirty="0"/>
              <a:t>– “</a:t>
            </a:r>
            <a:r>
              <a:rPr lang="en-US" b="1" dirty="0">
                <a:solidFill>
                  <a:schemeClr val="tx2">
                    <a:lumMod val="50000"/>
                  </a:schemeClr>
                </a:solidFill>
              </a:rPr>
              <a:t>Take </a:t>
            </a:r>
            <a:r>
              <a:rPr lang="en-US" b="1" dirty="0">
                <a:solidFill>
                  <a:srgbClr val="6E2619"/>
                </a:solidFill>
              </a:rPr>
              <a:t>a s</a:t>
            </a:r>
            <a:r>
              <a:rPr lang="en-US" b="1" dirty="0">
                <a:solidFill>
                  <a:schemeClr val="tx2">
                    <a:lumMod val="50000"/>
                  </a:schemeClr>
                </a:solidFill>
              </a:rPr>
              <a:t>c</a:t>
            </a:r>
            <a:r>
              <a:rPr lang="en-US" b="1" dirty="0">
                <a:solidFill>
                  <a:srgbClr val="6E2619"/>
                </a:solidFill>
              </a:rPr>
              <a:t>roll </a:t>
            </a:r>
            <a:r>
              <a:rPr lang="en-US" b="1" dirty="0">
                <a:solidFill>
                  <a:schemeClr val="tx2">
                    <a:lumMod val="50000"/>
                  </a:schemeClr>
                </a:solidFill>
              </a:rPr>
              <a:t>and write on it </a:t>
            </a:r>
            <a:r>
              <a:rPr lang="en-US" dirty="0"/>
              <a:t>all the words which I have spoken to you concerning Israel and concerning Judah, and concerning all the nations, from the day I first spoke to you, from the days of Josiah, even to this day. </a:t>
            </a:r>
          </a:p>
        </p:txBody>
      </p:sp>
    </p:spTree>
    <p:extLst>
      <p:ext uri="{BB962C8B-B14F-4D97-AF65-F5344CB8AC3E}">
        <p14:creationId xmlns:p14="http://schemas.microsoft.com/office/powerpoint/2010/main" val="3924684365"/>
      </p:ext>
    </p:extLst>
  </p:cSld>
  <p:clrMapOvr>
    <a:masterClrMapping/>
  </p:clrMapOvr>
  <p:transition spd="slow">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6563</TotalTime>
  <Words>1529</Words>
  <Application>Microsoft Office PowerPoint</Application>
  <PresentationFormat>On-screen Show (4:3)</PresentationFormat>
  <Paragraphs>105</Paragraphs>
  <Slides>21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Clarity</vt:lpstr>
      <vt:lpstr>How We Got the  Bible</vt:lpstr>
      <vt:lpstr>Lesson 1 – The Making of Ancient Books</vt:lpstr>
      <vt:lpstr>The Birth of the Bible (p. 21)</vt:lpstr>
      <vt:lpstr>The Form of Ancient Books</vt:lpstr>
      <vt:lpstr>PowerPoint Presentation</vt:lpstr>
      <vt:lpstr>PowerPoint Presentation</vt:lpstr>
      <vt:lpstr>Early Form of the Bible</vt:lpstr>
      <vt:lpstr>Others Wrote God’s Laws</vt:lpstr>
      <vt:lpstr>PowerPoint Presentation</vt:lpstr>
      <vt:lpstr>Lightfoot, p. 24</vt:lpstr>
      <vt:lpstr>The New Testament</vt:lpstr>
      <vt:lpstr>The Form of our Bible Today (66)</vt:lpstr>
      <vt:lpstr>Hebrew Divisions of the OT (24 books)</vt:lpstr>
      <vt:lpstr>Languages of the Bible</vt:lpstr>
      <vt:lpstr>PowerPoint Presentation</vt:lpstr>
      <vt:lpstr>Aramaic</vt:lpstr>
      <vt:lpstr>PowerPoint Presentation</vt:lpstr>
      <vt:lpstr>Aramaic Language in the OT</vt:lpstr>
      <vt:lpstr>Aramaic Language in the NT</vt:lpstr>
      <vt:lpstr>Koine Greek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Magic of kindness</dc:title>
  <dc:creator>Windows User</dc:creator>
  <cp:lastModifiedBy>Jady Copeland</cp:lastModifiedBy>
  <cp:revision>72</cp:revision>
  <dcterms:created xsi:type="dcterms:W3CDTF">2019-08-16T23:23:22Z</dcterms:created>
  <dcterms:modified xsi:type="dcterms:W3CDTF">2021-12-09T21:27:19Z</dcterms:modified>
</cp:coreProperties>
</file>